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mp4" ContentType="video/mp4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6789" r:id="rId1"/>
    <p:sldMasterId id="2147486790" r:id="rId2"/>
  </p:sldMasterIdLst>
  <p:notesMasterIdLst>
    <p:notesMasterId r:id="rId35"/>
  </p:notesMasterIdLst>
  <p:handoutMasterIdLst>
    <p:handoutMasterId r:id="rId36"/>
  </p:handoutMasterIdLst>
  <p:sldIdLst>
    <p:sldId id="2662" r:id="rId3"/>
    <p:sldId id="2639" r:id="rId4"/>
    <p:sldId id="2642" r:id="rId5"/>
    <p:sldId id="2657" r:id="rId6"/>
    <p:sldId id="2658" r:id="rId7"/>
    <p:sldId id="2659" r:id="rId8"/>
    <p:sldId id="2676" r:id="rId9"/>
    <p:sldId id="2641" r:id="rId10"/>
    <p:sldId id="2677" r:id="rId11"/>
    <p:sldId id="2683" r:id="rId12"/>
    <p:sldId id="2682" r:id="rId13"/>
    <p:sldId id="2664" r:id="rId14"/>
    <p:sldId id="2665" r:id="rId15"/>
    <p:sldId id="2667" r:id="rId16"/>
    <p:sldId id="2668" r:id="rId17"/>
    <p:sldId id="2669" r:id="rId18"/>
    <p:sldId id="2670" r:id="rId19"/>
    <p:sldId id="2671" r:id="rId20"/>
    <p:sldId id="2672" r:id="rId21"/>
    <p:sldId id="2673" r:id="rId22"/>
    <p:sldId id="2674" r:id="rId23"/>
    <p:sldId id="2675" r:id="rId24"/>
    <p:sldId id="2643" r:id="rId25"/>
    <p:sldId id="2645" r:id="rId26"/>
    <p:sldId id="2644" r:id="rId27"/>
    <p:sldId id="2646" r:id="rId28"/>
    <p:sldId id="2647" r:id="rId29"/>
    <p:sldId id="2678" r:id="rId30"/>
    <p:sldId id="2679" r:id="rId31"/>
    <p:sldId id="2689" r:id="rId32"/>
    <p:sldId id="2690" r:id="rId33"/>
    <p:sldId id="2663" r:id="rId34"/>
  </p:sldIdLst>
  <p:sldSz cx="11522075" cy="6480175"/>
  <p:notesSz cx="6797675" cy="99266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100" b="1" kern="1200">
        <a:solidFill>
          <a:srgbClr val="006600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100" b="1" kern="1200">
        <a:solidFill>
          <a:srgbClr val="006600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100" b="1" kern="1200">
        <a:solidFill>
          <a:srgbClr val="006600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100" b="1" kern="1200">
        <a:solidFill>
          <a:srgbClr val="006600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100" b="1" kern="1200">
        <a:solidFill>
          <a:srgbClr val="006600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100" b="1" kern="1200">
        <a:solidFill>
          <a:srgbClr val="006600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100" b="1" kern="1200">
        <a:solidFill>
          <a:srgbClr val="006600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100" b="1" kern="1200">
        <a:solidFill>
          <a:srgbClr val="006600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100" b="1" kern="1200">
        <a:solidFill>
          <a:srgbClr val="006600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Интро" id="{953A2E93-FF43-4FE9-B261-AEB6D5110CAE}">
          <p14:sldIdLst>
            <p14:sldId id="2662"/>
            <p14:sldId id="2639"/>
          </p14:sldIdLst>
        </p14:section>
        <p14:section name="Интеграция с Telegram" id="{D924BB0F-0FEA-4C5F-9BB4-1E2A7C8E522A}">
          <p14:sldIdLst>
            <p14:sldId id="2642"/>
            <p14:sldId id="2657"/>
            <p14:sldId id="2658"/>
            <p14:sldId id="2659"/>
            <p14:sldId id="2676"/>
          </p14:sldIdLst>
        </p14:section>
        <p14:section name="Интеграция с ВК" id="{D1081FB7-D563-43A2-BBCA-BC3C93528FAA}">
          <p14:sldIdLst>
            <p14:sldId id="2641"/>
            <p14:sldId id="2677"/>
          </p14:sldIdLst>
        </p14:section>
        <p14:section name="Внешние пользователи" id="{8664F817-1EE4-4E09-9200-895C63614CCF}">
          <p14:sldIdLst>
            <p14:sldId id="2683"/>
            <p14:sldId id="2682"/>
          </p14:sldIdLst>
        </p14:section>
        <p14:section name="Интеграция через POST" id="{B8B0CECA-1638-4EFA-B4A3-EF74ACDF2658}">
          <p14:sldIdLst>
            <p14:sldId id="2664"/>
            <p14:sldId id="2665"/>
            <p14:sldId id="2667"/>
            <p14:sldId id="2668"/>
            <p14:sldId id="2669"/>
          </p14:sldIdLst>
        </p14:section>
        <p14:section name="Демо" id="{D345371E-E545-420D-AC86-EA3A8FF69551}">
          <p14:sldIdLst>
            <p14:sldId id="2670"/>
            <p14:sldId id="2671"/>
          </p14:sldIdLst>
        </p14:section>
        <p14:section name="CORS" id="{AF35C0A9-BBF0-4B38-862D-9EB8C653D786}">
          <p14:sldIdLst>
            <p14:sldId id="2672"/>
            <p14:sldId id="2673"/>
            <p14:sldId id="2674"/>
            <p14:sldId id="2675"/>
          </p14:sldIdLst>
        </p14:section>
        <p14:section name="Интеграция с WhatsApp" id="{69BAD437-3C92-4947-9E5C-9F891E828482}">
          <p14:sldIdLst>
            <p14:sldId id="2643"/>
            <p14:sldId id="2645"/>
            <p14:sldId id="2644"/>
            <p14:sldId id="2646"/>
            <p14:sldId id="2647"/>
          </p14:sldIdLst>
        </p14:section>
        <p14:section name="WebChat" id="{C905707B-729A-4DDA-9503-CA8E8105E85C}">
          <p14:sldIdLst>
            <p14:sldId id="2678"/>
            <p14:sldId id="2679"/>
          </p14:sldIdLst>
        </p14:section>
        <p14:section name="Сценарии-2" id="{5B3664C9-1A6C-4C67-AC3F-A8E90D2C1A7F}">
          <p14:sldIdLst>
            <p14:sldId id="2689"/>
            <p14:sldId id="2690"/>
          </p14:sldIdLst>
        </p14:section>
        <p14:section name="Финал" id="{CC14DFF6-6F95-4288-BEB5-5CDD38301CBB}">
          <p14:sldIdLst>
            <p14:sldId id="26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041" userDrawn="1">
          <p15:clr>
            <a:srgbClr val="A4A3A4"/>
          </p15:clr>
        </p15:guide>
        <p15:guide id="2" pos="363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3300"/>
    <a:srgbClr val="CC0000"/>
    <a:srgbClr val="F2F2F2"/>
    <a:srgbClr val="A0F973"/>
    <a:srgbClr val="CCFFFF"/>
    <a:srgbClr val="F8F8F8"/>
    <a:srgbClr val="EAEAEA"/>
    <a:srgbClr val="99FFCC"/>
    <a:srgbClr val="0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67" autoAdjust="0"/>
    <p:restoredTop sz="90101" autoAdjust="0"/>
  </p:normalViewPr>
  <p:slideViewPr>
    <p:cSldViewPr>
      <p:cViewPr varScale="1">
        <p:scale>
          <a:sx n="60" d="100"/>
          <a:sy n="60" d="100"/>
        </p:scale>
        <p:origin x="840" y="66"/>
      </p:cViewPr>
      <p:guideLst>
        <p:guide orient="horz" pos="2041"/>
        <p:guide pos="363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47" d="100"/>
          <a:sy n="47" d="100"/>
        </p:scale>
        <p:origin x="2792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65CEF5FD-FB5D-442B-AA93-F361222E957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500063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370" tIns="45685" rIns="91370" bIns="45685" numCol="1" anchor="t" anchorCtr="0" compatLnSpc="1">
            <a:prstTxWarp prst="textNoShape">
              <a:avLst/>
            </a:prstTxWarp>
          </a:bodyPr>
          <a:lstStyle>
            <a:lvl1pPr defTabSz="912813" eaLnBrk="0" hangingPunct="0">
              <a:lnSpc>
                <a:spcPct val="100000"/>
              </a:lnSpc>
              <a:spcBef>
                <a:spcPct val="0"/>
              </a:spcBef>
              <a:buSzTx/>
              <a:buFontTx/>
              <a:buNone/>
              <a:defRPr sz="12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13A7DAD2-3523-4EDB-B27E-95B0141692D1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5" y="0"/>
            <a:ext cx="2946400" cy="500063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370" tIns="45685" rIns="91370" bIns="45685" numCol="1" anchor="t" anchorCtr="0" compatLnSpc="1">
            <a:prstTxWarp prst="textNoShape">
              <a:avLst/>
            </a:prstTxWarp>
          </a:bodyPr>
          <a:lstStyle>
            <a:lvl1pPr algn="r" defTabSz="912813" eaLnBrk="0" hangingPunct="0">
              <a:lnSpc>
                <a:spcPct val="100000"/>
              </a:lnSpc>
              <a:spcBef>
                <a:spcPct val="0"/>
              </a:spcBef>
              <a:buSzTx/>
              <a:buFontTx/>
              <a:buNone/>
              <a:defRPr sz="12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20484" name="Rectangle 4">
            <a:extLst>
              <a:ext uri="{FF2B5EF4-FFF2-40B4-BE49-F238E27FC236}">
                <a16:creationId xmlns:a16="http://schemas.microsoft.com/office/drawing/2014/main" id="{EA387491-BD89-474F-AE40-E028BBD597D7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6575"/>
            <a:ext cx="2946400" cy="500063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370" tIns="45685" rIns="91370" bIns="45685" numCol="1" anchor="b" anchorCtr="0" compatLnSpc="1">
            <a:prstTxWarp prst="textNoShape">
              <a:avLst/>
            </a:prstTxWarp>
          </a:bodyPr>
          <a:lstStyle>
            <a:lvl1pPr defTabSz="912813" eaLnBrk="0" hangingPunct="0">
              <a:lnSpc>
                <a:spcPct val="100000"/>
              </a:lnSpc>
              <a:spcBef>
                <a:spcPct val="0"/>
              </a:spcBef>
              <a:buSzTx/>
              <a:buFontTx/>
              <a:buNone/>
              <a:defRPr sz="12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20485" name="Rectangle 5">
            <a:extLst>
              <a:ext uri="{FF2B5EF4-FFF2-40B4-BE49-F238E27FC236}">
                <a16:creationId xmlns:a16="http://schemas.microsoft.com/office/drawing/2014/main" id="{B101C45E-D2A5-43C0-8DA7-DBBB20A71B7F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5" y="9426575"/>
            <a:ext cx="2946400" cy="500063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370" tIns="45685" rIns="91370" bIns="45685" numCol="1" anchor="b" anchorCtr="0" compatLnSpc="1">
            <a:prstTxWarp prst="textNoShape">
              <a:avLst/>
            </a:prstTxWarp>
          </a:bodyPr>
          <a:lstStyle>
            <a:lvl1pPr algn="r" defTabSz="912813" eaLnBrk="0" hangingPunct="0">
              <a:lnSpc>
                <a:spcPct val="100000"/>
              </a:lnSpc>
              <a:spcBef>
                <a:spcPct val="0"/>
              </a:spcBef>
              <a:buSzTx/>
              <a:buFontTx/>
              <a:buNone/>
              <a:defRPr sz="1200" b="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1D66813B-66A8-4030-A971-8D750C22E68E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wmv>
</file>

<file path=ppt/media/media6.mp4>
</file>

<file path=ppt/media/media7.avi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9859019B-D32A-453B-925D-220CE1ED80F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500063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370" tIns="45685" rIns="91370" bIns="45685" numCol="1" anchor="t" anchorCtr="0" compatLnSpc="1">
            <a:prstTxWarp prst="textNoShape">
              <a:avLst/>
            </a:prstTxWarp>
          </a:bodyPr>
          <a:lstStyle>
            <a:lvl1pPr defTabSz="912813" eaLnBrk="0" hangingPunct="0">
              <a:lnSpc>
                <a:spcPct val="100000"/>
              </a:lnSpc>
              <a:spcBef>
                <a:spcPct val="0"/>
              </a:spcBef>
              <a:buSzTx/>
              <a:buFontTx/>
              <a:buNone/>
              <a:defRPr sz="12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6B9BDC71-98E1-4E9F-A6BD-9E3034EEEF42}"/>
              </a:ext>
            </a:extLst>
          </p:cNvPr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90488" y="742950"/>
            <a:ext cx="6616700" cy="37226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73E018E0-DAD8-478E-B0DA-D0257D343B7B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463" y="4714875"/>
            <a:ext cx="4984750" cy="4468813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370" tIns="45685" rIns="91370" bIns="4568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noProof="0"/>
              <a:t>Образец текста</a:t>
            </a:r>
          </a:p>
          <a:p>
            <a:pPr lvl="1"/>
            <a:r>
              <a:rPr lang="ru-RU" altLang="ru-RU" noProof="0"/>
              <a:t>Второй уровень</a:t>
            </a:r>
          </a:p>
          <a:p>
            <a:pPr lvl="2"/>
            <a:r>
              <a:rPr lang="ru-RU" altLang="ru-RU" noProof="0"/>
              <a:t>Третий уровень</a:t>
            </a:r>
          </a:p>
          <a:p>
            <a:pPr lvl="3"/>
            <a:r>
              <a:rPr lang="ru-RU" altLang="ru-RU" noProof="0"/>
              <a:t>Четвертый уровень</a:t>
            </a:r>
          </a:p>
          <a:p>
            <a:pPr lvl="4"/>
            <a:r>
              <a:rPr lang="ru-RU" altLang="ru-RU" noProof="0"/>
              <a:t>Пятый уровень</a:t>
            </a:r>
          </a:p>
        </p:txBody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AA7ED1EB-0529-4C8D-98F9-5F9C7FB62E5F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51275" y="0"/>
            <a:ext cx="2946400" cy="500063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370" tIns="45685" rIns="91370" bIns="45685" numCol="1" anchor="t" anchorCtr="0" compatLnSpc="1">
            <a:prstTxWarp prst="textNoShape">
              <a:avLst/>
            </a:prstTxWarp>
          </a:bodyPr>
          <a:lstStyle>
            <a:lvl1pPr algn="r" defTabSz="912813" eaLnBrk="0" hangingPunct="0">
              <a:lnSpc>
                <a:spcPct val="100000"/>
              </a:lnSpc>
              <a:spcBef>
                <a:spcPct val="0"/>
              </a:spcBef>
              <a:buSzTx/>
              <a:buFontTx/>
              <a:buNone/>
              <a:defRPr sz="12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D6B7EB01-5D0A-427F-8E56-CFF1D3A7EF4E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6575"/>
            <a:ext cx="2946400" cy="500063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370" tIns="45685" rIns="91370" bIns="45685" numCol="1" anchor="b" anchorCtr="0" compatLnSpc="1">
            <a:prstTxWarp prst="textNoShape">
              <a:avLst/>
            </a:prstTxWarp>
          </a:bodyPr>
          <a:lstStyle>
            <a:lvl1pPr defTabSz="912813" eaLnBrk="0" hangingPunct="0">
              <a:lnSpc>
                <a:spcPct val="100000"/>
              </a:lnSpc>
              <a:spcBef>
                <a:spcPct val="0"/>
              </a:spcBef>
              <a:buSzTx/>
              <a:buFontTx/>
              <a:buNone/>
              <a:defRPr sz="12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2055" name="Rectangle 7">
            <a:extLst>
              <a:ext uri="{FF2B5EF4-FFF2-40B4-BE49-F238E27FC236}">
                <a16:creationId xmlns:a16="http://schemas.microsoft.com/office/drawing/2014/main" id="{4EEFC0F9-3DD3-4C9D-B86E-92E4A480CF6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1275" y="9426575"/>
            <a:ext cx="2946400" cy="500063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370" tIns="45685" rIns="91370" bIns="45685" numCol="1" anchor="b" anchorCtr="0" compatLnSpc="1">
            <a:prstTxWarp prst="textNoShape">
              <a:avLst/>
            </a:prstTxWarp>
          </a:bodyPr>
          <a:lstStyle>
            <a:lvl1pPr algn="r" defTabSz="912813" eaLnBrk="0" hangingPunct="0">
              <a:lnSpc>
                <a:spcPct val="100000"/>
              </a:lnSpc>
              <a:spcBef>
                <a:spcPct val="0"/>
              </a:spcBef>
              <a:buSzTx/>
              <a:buFontTx/>
              <a:buNone/>
              <a:defRPr sz="1200" b="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ECC11716-65EA-4B5B-89AA-7F163174D826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CC11716-65EA-4B5B-89AA-7F163174D826}" type="slidenum">
              <a:rPr lang="ru-RU" altLang="ru-RU" smtClean="0"/>
              <a:pPr>
                <a:defRPr/>
              </a:pPr>
              <a:t>2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629603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CC11716-65EA-4B5B-89AA-7F163174D826}" type="slidenum">
              <a:rPr lang="ru-RU" altLang="ru-RU" smtClean="0"/>
              <a:pPr>
                <a:defRPr/>
              </a:pPr>
              <a:t>31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441115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39863" y="1060450"/>
            <a:ext cx="8642350" cy="22558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39863" y="3403604"/>
            <a:ext cx="8642350" cy="156527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020419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088569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472491" y="107956"/>
            <a:ext cx="2733675" cy="44926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271463" y="107956"/>
            <a:ext cx="8048625" cy="44926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581201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/>
          </p:nvPr>
        </p:nvSpPr>
        <p:spPr>
          <a:xfrm>
            <a:off x="271463" y="107956"/>
            <a:ext cx="10934700" cy="44926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1247719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39863" y="1060450"/>
            <a:ext cx="8642350" cy="22558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39863" y="3403604"/>
            <a:ext cx="8642350" cy="156527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9208396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4767501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85816" y="1616081"/>
            <a:ext cx="9937750" cy="26955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85816" y="4337050"/>
            <a:ext cx="9937750" cy="1417638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93647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271466" y="1606556"/>
            <a:ext cx="5391150" cy="29940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815013" y="1606556"/>
            <a:ext cx="5391150" cy="29940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0179844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93753" y="344489"/>
            <a:ext cx="9937750" cy="1252537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93750" y="1589088"/>
            <a:ext cx="4873625" cy="7778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793750" y="2366963"/>
            <a:ext cx="4873625" cy="348138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5832475" y="1589088"/>
            <a:ext cx="4899025" cy="7778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5832475" y="2366963"/>
            <a:ext cx="4899025" cy="348138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4791840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9806386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165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4175811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93750" y="431800"/>
            <a:ext cx="3716338" cy="1512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899028" y="933450"/>
            <a:ext cx="5832475" cy="460533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93750" y="1944688"/>
            <a:ext cx="3716338" cy="36004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408096356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93750" y="431800"/>
            <a:ext cx="3716338" cy="1512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4899028" y="933450"/>
            <a:ext cx="5832475" cy="4605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93750" y="1944688"/>
            <a:ext cx="3716338" cy="36004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0792384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7485020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472491" y="107956"/>
            <a:ext cx="2733675" cy="44926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271463" y="107956"/>
            <a:ext cx="8048625" cy="44926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16060238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/>
          </p:nvPr>
        </p:nvSpPr>
        <p:spPr>
          <a:xfrm>
            <a:off x="271463" y="107956"/>
            <a:ext cx="10934700" cy="44926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403537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Заголовок и 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12991" y="107950"/>
            <a:ext cx="8893175" cy="102235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иаграмма 2"/>
          <p:cNvSpPr>
            <a:spLocks noGrp="1"/>
          </p:cNvSpPr>
          <p:nvPr>
            <p:ph type="chart" idx="1"/>
          </p:nvPr>
        </p:nvSpPr>
        <p:spPr>
          <a:xfrm>
            <a:off x="271463" y="1606556"/>
            <a:ext cx="10934700" cy="2994025"/>
          </a:xfrm>
        </p:spPr>
        <p:txBody>
          <a:bodyPr/>
          <a:lstStyle/>
          <a:p>
            <a:pPr lv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09759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85816" y="1616081"/>
            <a:ext cx="9937750" cy="26955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85816" y="4337050"/>
            <a:ext cx="9937750" cy="1417638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413986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271466" y="1606556"/>
            <a:ext cx="5391150" cy="29940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815013" y="1606556"/>
            <a:ext cx="5391150" cy="29940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733362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93753" y="344489"/>
            <a:ext cx="9937750" cy="1252537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93750" y="1589088"/>
            <a:ext cx="4873625" cy="7778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793750" y="2366963"/>
            <a:ext cx="4873625" cy="348138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5832475" y="1589088"/>
            <a:ext cx="4899025" cy="7778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5832475" y="2366963"/>
            <a:ext cx="4899025" cy="348138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135334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074909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5974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93750" y="431800"/>
            <a:ext cx="3716338" cy="1512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899028" y="933450"/>
            <a:ext cx="5832475" cy="460533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93750" y="1944688"/>
            <a:ext cx="3716338" cy="36004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4132801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93750" y="431800"/>
            <a:ext cx="3716338" cy="1512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4899028" y="933450"/>
            <a:ext cx="5832475" cy="4605338"/>
          </a:xfrm>
        </p:spPr>
        <p:txBody>
          <a:bodyPr vert="horz" wrap="square" lIns="91431" tIns="45716" rIns="91431" bIns="45716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93750" y="1944688"/>
            <a:ext cx="3716338" cy="36004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395890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3">
            <a:extLst>
              <a:ext uri="{FF2B5EF4-FFF2-40B4-BE49-F238E27FC236}">
                <a16:creationId xmlns:a16="http://schemas.microsoft.com/office/drawing/2014/main" id="{C1A27696-48C8-418E-A593-48A0D5BADE7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32025" y="1944688"/>
            <a:ext cx="8893175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1" tIns="45716" rIns="91431" bIns="4571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Наименование доклада</a:t>
            </a:r>
          </a:p>
        </p:txBody>
      </p:sp>
      <p:sp>
        <p:nvSpPr>
          <p:cNvPr id="12" name="Text Box 31">
            <a:extLst>
              <a:ext uri="{FF2B5EF4-FFF2-40B4-BE49-F238E27FC236}">
                <a16:creationId xmlns:a16="http://schemas.microsoft.com/office/drawing/2014/main" id="{E5CCB9CB-42DB-4BF5-8A59-0825BB39DA0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160588" y="1079500"/>
            <a:ext cx="3382962" cy="304800"/>
          </a:xfrm>
          <a:prstGeom prst="rect">
            <a:avLst/>
          </a:prstGeom>
          <a:noFill/>
          <a:ln w="12699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>
            <a:lvl1pPr>
              <a:defRPr sz="2100">
                <a:solidFill>
                  <a:srgbClr val="006600"/>
                </a:solidFill>
                <a:latin typeface="Arial" panose="020B0604020202020204" pitchFamily="34" charset="0"/>
              </a:defRPr>
            </a:lvl1pPr>
            <a:lvl2pPr marL="742950" indent="-285750">
              <a:defRPr sz="2100">
                <a:solidFill>
                  <a:srgbClr val="006600"/>
                </a:solidFill>
                <a:latin typeface="Arial" panose="020B0604020202020204" pitchFamily="34" charset="0"/>
              </a:defRPr>
            </a:lvl2pPr>
            <a:lvl3pPr marL="1143000" indent="-228600">
              <a:defRPr sz="2100">
                <a:solidFill>
                  <a:srgbClr val="006600"/>
                </a:solidFill>
                <a:latin typeface="Arial" panose="020B0604020202020204" pitchFamily="34" charset="0"/>
              </a:defRPr>
            </a:lvl3pPr>
            <a:lvl4pPr marL="1600200" indent="-228600">
              <a:defRPr sz="2100">
                <a:solidFill>
                  <a:srgbClr val="006600"/>
                </a:solidFill>
                <a:latin typeface="Arial" panose="020B0604020202020204" pitchFamily="34" charset="0"/>
              </a:defRPr>
            </a:lvl4pPr>
            <a:lvl5pPr marL="2057400" indent="-228600">
              <a:defRPr sz="2100">
                <a:solidFill>
                  <a:srgbClr val="006600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6600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6600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6600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rgbClr val="006600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ru-RU" sz="1400" b="0">
                <a:solidFill>
                  <a:srgbClr val="800000"/>
                </a:solidFill>
                <a:cs typeface="Arial" panose="020B0604020202020204" pitchFamily="34" charset="0"/>
              </a:rPr>
              <a:t>2</a:t>
            </a:r>
            <a:r>
              <a:rPr lang="ru-RU" altLang="ru-RU" sz="1400" b="0">
                <a:solidFill>
                  <a:srgbClr val="800000"/>
                </a:solidFill>
                <a:cs typeface="Arial" panose="020B0604020202020204" pitchFamily="34" charset="0"/>
              </a:rPr>
              <a:t>5</a:t>
            </a:r>
            <a:r>
              <a:rPr lang="en-US" altLang="ru-RU" sz="1400" b="0">
                <a:solidFill>
                  <a:srgbClr val="800000"/>
                </a:solidFill>
                <a:cs typeface="Arial" panose="020B0604020202020204" pitchFamily="34" charset="0"/>
              </a:rPr>
              <a:t>–</a:t>
            </a:r>
            <a:r>
              <a:rPr lang="ru-RU" altLang="ru-RU" sz="1400" b="0">
                <a:solidFill>
                  <a:srgbClr val="800000"/>
                </a:solidFill>
                <a:cs typeface="Arial" panose="020B0604020202020204" pitchFamily="34" charset="0"/>
              </a:rPr>
              <a:t>28 февраля </a:t>
            </a:r>
            <a:r>
              <a:rPr lang="en-US" altLang="ru-RU" sz="1400" b="0">
                <a:solidFill>
                  <a:srgbClr val="800000"/>
                </a:solidFill>
                <a:cs typeface="Arial" panose="020B0604020202020204" pitchFamily="34" charset="0"/>
              </a:rPr>
              <a:t>20</a:t>
            </a:r>
            <a:r>
              <a:rPr lang="ru-RU" altLang="ru-RU" sz="1400" b="0">
                <a:solidFill>
                  <a:srgbClr val="800000"/>
                </a:solidFill>
                <a:cs typeface="Arial" panose="020B0604020202020204" pitchFamily="34" charset="0"/>
              </a:rPr>
              <a:t>22</a:t>
            </a:r>
            <a:r>
              <a:rPr lang="en-US" altLang="ru-RU" sz="1400" b="0">
                <a:solidFill>
                  <a:srgbClr val="800000"/>
                </a:solidFill>
                <a:cs typeface="Arial" panose="020B0604020202020204" pitchFamily="34" charset="0"/>
              </a:rPr>
              <a:t> </a:t>
            </a:r>
            <a:r>
              <a:rPr lang="ru-RU" altLang="ru-RU" sz="1400" b="0">
                <a:solidFill>
                  <a:srgbClr val="800000"/>
                </a:solidFill>
                <a:cs typeface="Arial" panose="020B0604020202020204" pitchFamily="34" charset="0"/>
              </a:rPr>
              <a:t>года</a:t>
            </a:r>
          </a:p>
        </p:txBody>
      </p:sp>
      <p:sp>
        <p:nvSpPr>
          <p:cNvPr id="1029" name="Text Box 44">
            <a:extLst>
              <a:ext uri="{FF2B5EF4-FFF2-40B4-BE49-F238E27FC236}">
                <a16:creationId xmlns:a16="http://schemas.microsoft.com/office/drawing/2014/main" id="{B0B9D5D1-93AF-422A-AB6A-AA8D7D8BF81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160588" y="360369"/>
            <a:ext cx="4749800" cy="40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444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100" b="1">
                <a:solidFill>
                  <a:srgbClr val="006600"/>
                </a:solidFill>
                <a:latin typeface="Arial" panose="020B0604020202020204" pitchFamily="34" charset="0"/>
              </a:defRPr>
            </a:lvl1pPr>
            <a:lvl2pPr marL="742950" indent="-285750">
              <a:defRPr sz="2100" b="1">
                <a:solidFill>
                  <a:srgbClr val="006600"/>
                </a:solidFill>
                <a:latin typeface="Arial" panose="020B0604020202020204" pitchFamily="34" charset="0"/>
              </a:defRPr>
            </a:lvl2pPr>
            <a:lvl3pPr marL="1143000" indent="-228600">
              <a:defRPr sz="2100" b="1">
                <a:solidFill>
                  <a:srgbClr val="006600"/>
                </a:solidFill>
                <a:latin typeface="Arial" panose="020B0604020202020204" pitchFamily="34" charset="0"/>
              </a:defRPr>
            </a:lvl3pPr>
            <a:lvl4pPr marL="1600200" indent="-228600">
              <a:defRPr sz="2100" b="1">
                <a:solidFill>
                  <a:srgbClr val="006600"/>
                </a:solidFill>
                <a:latin typeface="Arial" panose="020B0604020202020204" pitchFamily="34" charset="0"/>
              </a:defRPr>
            </a:lvl4pPr>
            <a:lvl5pPr marL="2057400" indent="-228600">
              <a:defRPr sz="2100" b="1">
                <a:solidFill>
                  <a:srgbClr val="006600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006600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006600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006600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006600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10000"/>
              </a:lnSpc>
              <a:spcBef>
                <a:spcPct val="50000"/>
              </a:spcBef>
            </a:pPr>
            <a:r>
              <a:rPr lang="ru-RU" altLang="ru-RU" sz="2000">
                <a:solidFill>
                  <a:srgbClr val="D20000"/>
                </a:solidFill>
              </a:rPr>
              <a:t>Семинар партнеров фирмы «1С»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791" r:id="rId1"/>
    <p:sldLayoutId id="2147486792" r:id="rId2"/>
    <p:sldLayoutId id="2147486793" r:id="rId3"/>
    <p:sldLayoutId id="2147486794" r:id="rId4"/>
    <p:sldLayoutId id="2147486795" r:id="rId5"/>
    <p:sldLayoutId id="2147486796" r:id="rId6"/>
    <p:sldLayoutId id="2147486797" r:id="rId7"/>
    <p:sldLayoutId id="2147486798" r:id="rId8"/>
    <p:sldLayoutId id="2147486799" r:id="rId9"/>
    <p:sldLayoutId id="2147486800" r:id="rId10"/>
    <p:sldLayoutId id="2147486801" r:id="rId11"/>
    <p:sldLayoutId id="2147486802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9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Futura PT Demi" panose="020B0702020204020303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Futura PT Demi" panose="020B0702020204020303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Futura PT Demi" panose="020B0702020204020303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Futura PT Demi" panose="020B0702020204020303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Futura PT Demi" panose="020B0702020204020303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Futura PT Demi" panose="020B0702020204020303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Futura PT Demi" panose="020B0702020204020303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Futura PT Demi" panose="020B0702020204020303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7338" algn="l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1144588" indent="-230188" algn="l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5813" indent="-227013" algn="l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2">
            <a:extLst>
              <a:ext uri="{FF2B5EF4-FFF2-40B4-BE49-F238E27FC236}">
                <a16:creationId xmlns:a16="http://schemas.microsoft.com/office/drawing/2014/main" id="{63582496-FB15-4000-BE3C-35DD70E74FB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71463" y="1606556"/>
            <a:ext cx="10934700" cy="299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1" tIns="45716" rIns="91431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Образец текста</a:t>
            </a:r>
          </a:p>
          <a:p>
            <a:pPr lvl="1"/>
            <a:r>
              <a:rPr lang="ru-RU" altLang="ru-RU"/>
              <a:t>Второй уровень</a:t>
            </a:r>
          </a:p>
          <a:p>
            <a:pPr lvl="2"/>
            <a:r>
              <a:rPr lang="ru-RU" altLang="ru-RU"/>
              <a:t>Третий уровень</a:t>
            </a:r>
          </a:p>
          <a:p>
            <a:pPr lvl="3"/>
            <a:r>
              <a:rPr lang="ru-RU" altLang="ru-RU"/>
              <a:t>Четвертый уровень</a:t>
            </a:r>
          </a:p>
          <a:p>
            <a:pPr lvl="4"/>
            <a:r>
              <a:rPr lang="ru-RU" altLang="ru-RU"/>
              <a:t>Пятый уровень</a:t>
            </a:r>
          </a:p>
        </p:txBody>
      </p:sp>
      <p:sp>
        <p:nvSpPr>
          <p:cNvPr id="2051" name="Rectangle 13">
            <a:extLst>
              <a:ext uri="{FF2B5EF4-FFF2-40B4-BE49-F238E27FC236}">
                <a16:creationId xmlns:a16="http://schemas.microsoft.com/office/drawing/2014/main" id="{469E16E9-38DE-41D5-9B93-99642CFCE7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312991" y="107950"/>
            <a:ext cx="8893175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1" tIns="45716" rIns="91431" bIns="4571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Образец заголовка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803" r:id="rId1"/>
    <p:sldLayoutId id="2147486804" r:id="rId2"/>
    <p:sldLayoutId id="2147486805" r:id="rId3"/>
    <p:sldLayoutId id="2147486806" r:id="rId4"/>
    <p:sldLayoutId id="2147486807" r:id="rId5"/>
    <p:sldLayoutId id="2147486808" r:id="rId6"/>
    <p:sldLayoutId id="2147486809" r:id="rId7"/>
    <p:sldLayoutId id="2147486810" r:id="rId8"/>
    <p:sldLayoutId id="2147486811" r:id="rId9"/>
    <p:sldLayoutId id="2147486812" r:id="rId10"/>
    <p:sldLayoutId id="2147486813" r:id="rId11"/>
    <p:sldLayoutId id="2147486814" r:id="rId12"/>
    <p:sldLayoutId id="2147486815" r:id="rId1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9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Futura PT Demi" panose="020B0702020204020303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Futura PT Demi" panose="020B0702020204020303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Futura PT Demi" panose="020B0702020204020303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Futura PT Demi" panose="020B0702020204020303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Futura PT Demi" panose="020B0702020204020303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Futura PT Demi" panose="020B0702020204020303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Futura PT Demi" panose="020B0702020204020303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900">
          <a:solidFill>
            <a:schemeClr val="tx2"/>
          </a:solidFill>
          <a:latin typeface="Futura PT Demi" panose="020B0702020204020303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7338" algn="l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1144588" indent="-230188" algn="l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5813" indent="-227013" algn="l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5.wmv"/><Relationship Id="rId1" Type="http://schemas.microsoft.com/office/2007/relationships/media" Target="../media/media5.wmv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7.avi"/><Relationship Id="rId1" Type="http://schemas.microsoft.com/office/2007/relationships/media" Target="../media/media7.avi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4.pn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.png"/><Relationship Id="rId5" Type="http://schemas.openxmlformats.org/officeDocument/2006/relationships/image" Target="../media/image15.png"/><Relationship Id="rId4" Type="http://schemas.openxmlformats.org/officeDocument/2006/relationships/image" Target="../media/image8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2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E55514-9117-465E-A5BA-4F7915A78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453" y="1540780"/>
            <a:ext cx="10513168" cy="3398614"/>
          </a:xfrm>
        </p:spPr>
        <p:txBody>
          <a:bodyPr/>
          <a:lstStyle/>
          <a:p>
            <a:pPr algn="ctr"/>
            <a:r>
              <a:rPr lang="ru-RU" sz="5400" b="1" dirty="0"/>
              <a:t>Интеграция </a:t>
            </a:r>
            <a:br>
              <a:rPr lang="ru-RU" sz="5400" b="1" dirty="0"/>
            </a:br>
            <a:r>
              <a:rPr lang="ru-RU" sz="5400" b="1" dirty="0"/>
              <a:t>Системы взаимодействия</a:t>
            </a:r>
            <a:br>
              <a:rPr lang="ru-RU" sz="5400" b="1" dirty="0"/>
            </a:br>
            <a:r>
              <a:rPr lang="ru-RU" sz="5400" b="1" dirty="0"/>
              <a:t>с внешними системами</a:t>
            </a:r>
          </a:p>
        </p:txBody>
      </p:sp>
    </p:spTree>
    <p:extLst>
      <p:ext uri="{BB962C8B-B14F-4D97-AF65-F5344CB8AC3E}">
        <p14:creationId xmlns:p14="http://schemas.microsoft.com/office/powerpoint/2010/main" val="3296552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12973667-BA01-4C8F-BC4D-8584607FB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421" y="2736031"/>
            <a:ext cx="4007492" cy="2380938"/>
          </a:xfrm>
          <a:prstGeom prst="rect">
            <a:avLst/>
          </a:prstGeom>
          <a:ln>
            <a:solidFill>
              <a:schemeClr val="accent6"/>
            </a:solidFill>
          </a:ln>
        </p:spPr>
      </p:pic>
      <p:grpSp>
        <p:nvGrpSpPr>
          <p:cNvPr id="35" name="Группа 34">
            <a:extLst>
              <a:ext uri="{FF2B5EF4-FFF2-40B4-BE49-F238E27FC236}">
                <a16:creationId xmlns:a16="http://schemas.microsoft.com/office/drawing/2014/main" id="{5CCB14DB-B515-4385-8DA2-3DB2CE673D10}"/>
              </a:ext>
            </a:extLst>
          </p:cNvPr>
          <p:cNvGrpSpPr/>
          <p:nvPr/>
        </p:nvGrpSpPr>
        <p:grpSpPr>
          <a:xfrm>
            <a:off x="4361636" y="1376182"/>
            <a:ext cx="3741767" cy="1618880"/>
            <a:chOff x="4340598" y="791815"/>
            <a:chExt cx="3741767" cy="1618880"/>
          </a:xfrm>
        </p:grpSpPr>
        <p:pic>
          <p:nvPicPr>
            <p:cNvPr id="36" name="Рисунок 35">
              <a:extLst>
                <a:ext uri="{FF2B5EF4-FFF2-40B4-BE49-F238E27FC236}">
                  <a16:creationId xmlns:a16="http://schemas.microsoft.com/office/drawing/2014/main" id="{4E16110B-11E7-48A1-A7AB-F19E9481E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5973" y="791815"/>
              <a:ext cx="816392" cy="816392"/>
            </a:xfrm>
            <a:prstGeom prst="rect">
              <a:avLst/>
            </a:prstGeom>
          </p:spPr>
        </p:pic>
        <p:cxnSp>
          <p:nvCxnSpPr>
            <p:cNvPr id="37" name="Прямая со стрелкой 36">
              <a:extLst>
                <a:ext uri="{FF2B5EF4-FFF2-40B4-BE49-F238E27FC236}">
                  <a16:creationId xmlns:a16="http://schemas.microsoft.com/office/drawing/2014/main" id="{9BAC7322-B08D-4819-A0F3-2188F7A37752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340598" y="1286073"/>
              <a:ext cx="2860600" cy="1124622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triangl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AEE18870-90A7-40A2-947F-CFD083958CEB}"/>
              </a:ext>
            </a:extLst>
          </p:cNvPr>
          <p:cNvGrpSpPr/>
          <p:nvPr/>
        </p:nvGrpSpPr>
        <p:grpSpPr>
          <a:xfrm>
            <a:off x="4896941" y="3456111"/>
            <a:ext cx="3185423" cy="816392"/>
            <a:chOff x="4896942" y="791815"/>
            <a:chExt cx="3185423" cy="816392"/>
          </a:xfrm>
        </p:grpSpPr>
        <p:pic>
          <p:nvPicPr>
            <p:cNvPr id="42" name="Рисунок 41">
              <a:extLst>
                <a:ext uri="{FF2B5EF4-FFF2-40B4-BE49-F238E27FC236}">
                  <a16:creationId xmlns:a16="http://schemas.microsoft.com/office/drawing/2014/main" id="{33577507-9CBC-4735-86A1-715FDD0CA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5973" y="791815"/>
              <a:ext cx="816392" cy="816392"/>
            </a:xfrm>
            <a:prstGeom prst="rect">
              <a:avLst/>
            </a:prstGeom>
          </p:spPr>
        </p:pic>
        <p:cxnSp>
          <p:nvCxnSpPr>
            <p:cNvPr id="43" name="Прямая со стрелкой 42">
              <a:extLst>
                <a:ext uri="{FF2B5EF4-FFF2-40B4-BE49-F238E27FC236}">
                  <a16:creationId xmlns:a16="http://schemas.microsoft.com/office/drawing/2014/main" id="{429F55AE-1500-479A-8542-33EDDF655B61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896942" y="1286073"/>
              <a:ext cx="2304256" cy="0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triangl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pic>
        <p:nvPicPr>
          <p:cNvPr id="45" name="Picture 5">
            <a:extLst>
              <a:ext uri="{FF2B5EF4-FFF2-40B4-BE49-F238E27FC236}">
                <a16:creationId xmlns:a16="http://schemas.microsoft.com/office/drawing/2014/main" id="{6632C549-DB3C-46CF-9914-9554CBCAB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1636" y="3684784"/>
            <a:ext cx="502640" cy="502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1A2A8AEB-C2F7-4D3B-AEA0-BDB085427602}"/>
              </a:ext>
            </a:extLst>
          </p:cNvPr>
          <p:cNvGrpSpPr/>
          <p:nvPr/>
        </p:nvGrpSpPr>
        <p:grpSpPr>
          <a:xfrm>
            <a:off x="4320879" y="4464223"/>
            <a:ext cx="3761485" cy="1214398"/>
            <a:chOff x="4320880" y="374437"/>
            <a:chExt cx="3761485" cy="1214398"/>
          </a:xfrm>
        </p:grpSpPr>
        <p:pic>
          <p:nvPicPr>
            <p:cNvPr id="47" name="Рисунок 46">
              <a:extLst>
                <a:ext uri="{FF2B5EF4-FFF2-40B4-BE49-F238E27FC236}">
                  <a16:creationId xmlns:a16="http://schemas.microsoft.com/office/drawing/2014/main" id="{DE839AD3-021A-459D-866A-D8561F1FE33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5973" y="811187"/>
              <a:ext cx="816392" cy="777648"/>
            </a:xfrm>
            <a:prstGeom prst="rect">
              <a:avLst/>
            </a:prstGeom>
          </p:spPr>
        </p:pic>
        <p:cxnSp>
          <p:nvCxnSpPr>
            <p:cNvPr id="48" name="Прямая со стрелкой 47">
              <a:extLst>
                <a:ext uri="{FF2B5EF4-FFF2-40B4-BE49-F238E27FC236}">
                  <a16:creationId xmlns:a16="http://schemas.microsoft.com/office/drawing/2014/main" id="{48684F1B-8124-4598-8187-1870D634AEB0}"/>
                </a:ext>
              </a:extLst>
            </p:cNvPr>
            <p:cNvCxnSpPr>
              <a:cxnSpLocks/>
              <a:stCxn id="47" idx="1"/>
            </p:cNvCxnSpPr>
            <p:nvPr/>
          </p:nvCxnSpPr>
          <p:spPr bwMode="auto">
            <a:xfrm flipH="1" flipV="1">
              <a:off x="4320880" y="374437"/>
              <a:ext cx="2945092" cy="825574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non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sp>
        <p:nvSpPr>
          <p:cNvPr id="16" name="Rectangle 2">
            <a:extLst>
              <a:ext uri="{FF2B5EF4-FFF2-40B4-BE49-F238E27FC236}">
                <a16:creationId xmlns:a16="http://schemas.microsoft.com/office/drawing/2014/main" id="{973A5E67-D7EE-439F-AFB1-713B28F046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68549" y="107950"/>
            <a:ext cx="8893175" cy="1022350"/>
          </a:xfrm>
        </p:spPr>
        <p:txBody>
          <a:bodyPr/>
          <a:lstStyle/>
          <a:p>
            <a:r>
              <a:rPr lang="ru-RU" b="1" dirty="0"/>
              <a:t>ВНЕШНИЕ ПОЛЬЗОВАТЕЛИ</a:t>
            </a:r>
            <a:endParaRPr lang="ru-RU" altLang="ru-RU" dirty="0"/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7A8144BB-703E-41B4-834D-D3A73A854AF1}"/>
              </a:ext>
            </a:extLst>
          </p:cNvPr>
          <p:cNvGrpSpPr/>
          <p:nvPr/>
        </p:nvGrpSpPr>
        <p:grpSpPr>
          <a:xfrm>
            <a:off x="4361636" y="2423695"/>
            <a:ext cx="3702461" cy="816392"/>
            <a:chOff x="4378708" y="791815"/>
            <a:chExt cx="3702461" cy="816392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580A3ABB-9193-4795-B34A-D92D872396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7169" y="791815"/>
              <a:ext cx="814000" cy="816392"/>
            </a:xfrm>
            <a:prstGeom prst="rect">
              <a:avLst/>
            </a:prstGeom>
          </p:spPr>
        </p:pic>
        <p:cxnSp>
          <p:nvCxnSpPr>
            <p:cNvPr id="19" name="Прямая со стрелкой 18">
              <a:extLst>
                <a:ext uri="{FF2B5EF4-FFF2-40B4-BE49-F238E27FC236}">
                  <a16:creationId xmlns:a16="http://schemas.microsoft.com/office/drawing/2014/main" id="{5EE8723D-E274-4940-B1A7-ABA695D84A07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378708" y="1286073"/>
              <a:ext cx="2822490" cy="322134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triangl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377E4DE0-72DD-4936-B9D1-8FA1FC51335E}"/>
              </a:ext>
            </a:extLst>
          </p:cNvPr>
          <p:cNvSpPr txBox="1"/>
          <p:nvPr/>
        </p:nvSpPr>
        <p:spPr>
          <a:xfrm>
            <a:off x="8147139" y="3724890"/>
            <a:ext cx="3110852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0" dirty="0">
                <a:solidFill>
                  <a:schemeClr val="tx1"/>
                </a:solidFill>
              </a:rPr>
              <a:t>Внешние пользователи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F9265D-3460-4A03-8466-691D5FE7D71D}"/>
              </a:ext>
            </a:extLst>
          </p:cNvPr>
          <p:cNvSpPr txBox="1"/>
          <p:nvPr/>
        </p:nvSpPr>
        <p:spPr>
          <a:xfrm>
            <a:off x="8137301" y="5040287"/>
            <a:ext cx="2929007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0" dirty="0">
                <a:solidFill>
                  <a:schemeClr val="tx1"/>
                </a:solidFill>
              </a:rPr>
              <a:t>Внешние приложения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2BF8CB7-0625-4DCA-A0E2-86C48AB52601}"/>
              </a:ext>
            </a:extLst>
          </p:cNvPr>
          <p:cNvSpPr txBox="1"/>
          <p:nvPr/>
        </p:nvSpPr>
        <p:spPr>
          <a:xfrm>
            <a:off x="4752925" y="5095594"/>
            <a:ext cx="24482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chemeClr val="tx1"/>
                </a:solidFill>
              </a:rPr>
              <a:t>POST-</a:t>
            </a:r>
            <a:r>
              <a:rPr lang="ru-RU" b="0" dirty="0">
                <a:solidFill>
                  <a:schemeClr val="tx1"/>
                </a:solidFill>
              </a:rPr>
              <a:t>запросы в формате </a:t>
            </a:r>
            <a:r>
              <a:rPr lang="en-US" b="0" dirty="0">
                <a:solidFill>
                  <a:schemeClr val="tx1"/>
                </a:solidFill>
              </a:rPr>
              <a:t>JSON</a:t>
            </a:r>
            <a:endParaRPr lang="ru-RU" b="0" dirty="0">
              <a:solidFill>
                <a:schemeClr val="tx1"/>
              </a:solidFill>
            </a:endParaRPr>
          </a:p>
        </p:txBody>
      </p:sp>
      <p:grpSp>
        <p:nvGrpSpPr>
          <p:cNvPr id="9217" name="Группа 9216">
            <a:extLst>
              <a:ext uri="{FF2B5EF4-FFF2-40B4-BE49-F238E27FC236}">
                <a16:creationId xmlns:a16="http://schemas.microsoft.com/office/drawing/2014/main" id="{EF8D141E-5517-47DD-B492-A07268A3E9FD}"/>
              </a:ext>
            </a:extLst>
          </p:cNvPr>
          <p:cNvGrpSpPr/>
          <p:nvPr/>
        </p:nvGrpSpPr>
        <p:grpSpPr>
          <a:xfrm>
            <a:off x="4361636" y="287759"/>
            <a:ext cx="3783159" cy="2498556"/>
            <a:chOff x="4361636" y="791815"/>
            <a:chExt cx="3783159" cy="2498556"/>
          </a:xfrm>
        </p:grpSpPr>
        <p:pic>
          <p:nvPicPr>
            <p:cNvPr id="27" name="Рисунок 26">
              <a:extLst>
                <a:ext uri="{FF2B5EF4-FFF2-40B4-BE49-F238E27FC236}">
                  <a16:creationId xmlns:a16="http://schemas.microsoft.com/office/drawing/2014/main" id="{0187C649-0C22-4C2F-8E3F-892BDFA6DE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03544" y="791815"/>
              <a:ext cx="941251" cy="816392"/>
            </a:xfrm>
            <a:prstGeom prst="rect">
              <a:avLst/>
            </a:prstGeom>
          </p:spPr>
        </p:pic>
        <p:cxnSp>
          <p:nvCxnSpPr>
            <p:cNvPr id="29" name="Прямая со стрелкой 28">
              <a:extLst>
                <a:ext uri="{FF2B5EF4-FFF2-40B4-BE49-F238E27FC236}">
                  <a16:creationId xmlns:a16="http://schemas.microsoft.com/office/drawing/2014/main" id="{19E5A0B7-1B86-4670-A2E4-3C4526D9603A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361636" y="1286073"/>
              <a:ext cx="2839562" cy="2004298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triangl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9F43B946-C2E8-4800-B16F-37974E40045C}"/>
              </a:ext>
            </a:extLst>
          </p:cNvPr>
          <p:cNvSpPr txBox="1"/>
          <p:nvPr/>
        </p:nvSpPr>
        <p:spPr>
          <a:xfrm>
            <a:off x="8028562" y="2634941"/>
            <a:ext cx="242726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tx1"/>
                </a:solidFill>
              </a:rPr>
              <a:t>WhatsApp (8.3.23)</a:t>
            </a:r>
            <a:endParaRPr lang="ru-RU" b="0" dirty="0">
              <a:solidFill>
                <a:schemeClr val="tx1"/>
              </a:solidFill>
            </a:endParaRPr>
          </a:p>
        </p:txBody>
      </p:sp>
      <p:sp>
        <p:nvSpPr>
          <p:cNvPr id="25" name="Прямоугольник: скругленные углы 24">
            <a:extLst>
              <a:ext uri="{FF2B5EF4-FFF2-40B4-BE49-F238E27FC236}">
                <a16:creationId xmlns:a16="http://schemas.microsoft.com/office/drawing/2014/main" id="{631A42E9-1D06-4353-B0A0-5443FBDC28F7}"/>
              </a:ext>
            </a:extLst>
          </p:cNvPr>
          <p:cNvSpPr/>
          <p:nvPr/>
        </p:nvSpPr>
        <p:spPr bwMode="auto">
          <a:xfrm>
            <a:off x="7184126" y="3407107"/>
            <a:ext cx="4073865" cy="91440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ffectLst/>
          <a:ex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81000" marR="0" indent="-381000" algn="l" defTabSz="914400" rtl="0" eaLnBrk="1" fontAlgn="base" latinLnBrk="0" hangingPunct="1">
              <a:lnSpc>
                <a:spcPct val="85000"/>
              </a:lnSpc>
              <a:spcBef>
                <a:spcPct val="50000"/>
              </a:spcBef>
              <a:spcAft>
                <a:spcPct val="0"/>
              </a:spcAft>
              <a:buClrTx/>
              <a:buSzPct val="120000"/>
              <a:buFontTx/>
              <a:buBlip>
                <a:blip r:embed="rId9"/>
              </a:buBlip>
              <a:tabLst/>
            </a:pPr>
            <a:endParaRPr kumimoji="0" lang="ru-RU" sz="2100" b="0" i="0" u="none" strike="noStrike" cap="none" normalizeH="0" baseline="0">
              <a:ln>
                <a:noFill/>
              </a:ln>
              <a:solidFill>
                <a:srgbClr val="0066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582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B2E1A2-D9E0-46B2-ACF5-DCF233404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External">
            <a:hlinkClick r:id="" action="ppaction://media"/>
            <a:extLst>
              <a:ext uri="{FF2B5EF4-FFF2-40B4-BE49-F238E27FC236}">
                <a16:creationId xmlns:a16="http://schemas.microsoft.com/office/drawing/2014/main" id="{924B2588-B13F-4DCA-802A-F95CD1A6EC8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1520694" cy="6480175"/>
          </a:xfrm>
        </p:spPr>
      </p:pic>
    </p:spTree>
    <p:extLst>
      <p:ext uri="{BB962C8B-B14F-4D97-AF65-F5344CB8AC3E}">
        <p14:creationId xmlns:p14="http://schemas.microsoft.com/office/powerpoint/2010/main" val="365749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12973667-BA01-4C8F-BC4D-8584607FB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421" y="2736031"/>
            <a:ext cx="4007492" cy="2380938"/>
          </a:xfrm>
          <a:prstGeom prst="rect">
            <a:avLst/>
          </a:prstGeom>
          <a:ln>
            <a:solidFill>
              <a:schemeClr val="accent6"/>
            </a:solidFill>
          </a:ln>
        </p:spPr>
      </p:pic>
      <p:grpSp>
        <p:nvGrpSpPr>
          <p:cNvPr id="35" name="Группа 34">
            <a:extLst>
              <a:ext uri="{FF2B5EF4-FFF2-40B4-BE49-F238E27FC236}">
                <a16:creationId xmlns:a16="http://schemas.microsoft.com/office/drawing/2014/main" id="{5CCB14DB-B515-4385-8DA2-3DB2CE673D10}"/>
              </a:ext>
            </a:extLst>
          </p:cNvPr>
          <p:cNvGrpSpPr/>
          <p:nvPr/>
        </p:nvGrpSpPr>
        <p:grpSpPr>
          <a:xfrm>
            <a:off x="4361636" y="1376182"/>
            <a:ext cx="3741767" cy="1618880"/>
            <a:chOff x="4340598" y="791815"/>
            <a:chExt cx="3741767" cy="1618880"/>
          </a:xfrm>
        </p:grpSpPr>
        <p:pic>
          <p:nvPicPr>
            <p:cNvPr id="36" name="Рисунок 35">
              <a:extLst>
                <a:ext uri="{FF2B5EF4-FFF2-40B4-BE49-F238E27FC236}">
                  <a16:creationId xmlns:a16="http://schemas.microsoft.com/office/drawing/2014/main" id="{4E16110B-11E7-48A1-A7AB-F19E9481E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5973" y="791815"/>
              <a:ext cx="816392" cy="816392"/>
            </a:xfrm>
            <a:prstGeom prst="rect">
              <a:avLst/>
            </a:prstGeom>
          </p:spPr>
        </p:pic>
        <p:cxnSp>
          <p:nvCxnSpPr>
            <p:cNvPr id="37" name="Прямая со стрелкой 36">
              <a:extLst>
                <a:ext uri="{FF2B5EF4-FFF2-40B4-BE49-F238E27FC236}">
                  <a16:creationId xmlns:a16="http://schemas.microsoft.com/office/drawing/2014/main" id="{9BAC7322-B08D-4819-A0F3-2188F7A37752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340598" y="1286073"/>
              <a:ext cx="2860600" cy="1124622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triangl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AEE18870-90A7-40A2-947F-CFD083958CEB}"/>
              </a:ext>
            </a:extLst>
          </p:cNvPr>
          <p:cNvGrpSpPr/>
          <p:nvPr/>
        </p:nvGrpSpPr>
        <p:grpSpPr>
          <a:xfrm>
            <a:off x="4896941" y="3456111"/>
            <a:ext cx="3185423" cy="816392"/>
            <a:chOff x="4896942" y="791815"/>
            <a:chExt cx="3185423" cy="816392"/>
          </a:xfrm>
        </p:grpSpPr>
        <p:pic>
          <p:nvPicPr>
            <p:cNvPr id="42" name="Рисунок 41">
              <a:extLst>
                <a:ext uri="{FF2B5EF4-FFF2-40B4-BE49-F238E27FC236}">
                  <a16:creationId xmlns:a16="http://schemas.microsoft.com/office/drawing/2014/main" id="{33577507-9CBC-4735-86A1-715FDD0CA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5973" y="791815"/>
              <a:ext cx="816392" cy="816392"/>
            </a:xfrm>
            <a:prstGeom prst="rect">
              <a:avLst/>
            </a:prstGeom>
          </p:spPr>
        </p:pic>
        <p:cxnSp>
          <p:nvCxnSpPr>
            <p:cNvPr id="43" name="Прямая со стрелкой 42">
              <a:extLst>
                <a:ext uri="{FF2B5EF4-FFF2-40B4-BE49-F238E27FC236}">
                  <a16:creationId xmlns:a16="http://schemas.microsoft.com/office/drawing/2014/main" id="{429F55AE-1500-479A-8542-33EDDF655B61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896942" y="1286073"/>
              <a:ext cx="2304256" cy="0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triangl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pic>
        <p:nvPicPr>
          <p:cNvPr id="45" name="Picture 5">
            <a:extLst>
              <a:ext uri="{FF2B5EF4-FFF2-40B4-BE49-F238E27FC236}">
                <a16:creationId xmlns:a16="http://schemas.microsoft.com/office/drawing/2014/main" id="{6632C549-DB3C-46CF-9914-9554CBCAB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1636" y="3684784"/>
            <a:ext cx="502640" cy="502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1A2A8AEB-C2F7-4D3B-AEA0-BDB085427602}"/>
              </a:ext>
            </a:extLst>
          </p:cNvPr>
          <p:cNvGrpSpPr/>
          <p:nvPr/>
        </p:nvGrpSpPr>
        <p:grpSpPr>
          <a:xfrm>
            <a:off x="4320879" y="4464223"/>
            <a:ext cx="3761485" cy="1214398"/>
            <a:chOff x="4320880" y="374437"/>
            <a:chExt cx="3761485" cy="1214398"/>
          </a:xfrm>
        </p:grpSpPr>
        <p:pic>
          <p:nvPicPr>
            <p:cNvPr id="47" name="Рисунок 46">
              <a:extLst>
                <a:ext uri="{FF2B5EF4-FFF2-40B4-BE49-F238E27FC236}">
                  <a16:creationId xmlns:a16="http://schemas.microsoft.com/office/drawing/2014/main" id="{DE839AD3-021A-459D-866A-D8561F1FE33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5973" y="811187"/>
              <a:ext cx="816392" cy="777648"/>
            </a:xfrm>
            <a:prstGeom prst="rect">
              <a:avLst/>
            </a:prstGeom>
          </p:spPr>
        </p:pic>
        <p:cxnSp>
          <p:nvCxnSpPr>
            <p:cNvPr id="48" name="Прямая со стрелкой 47">
              <a:extLst>
                <a:ext uri="{FF2B5EF4-FFF2-40B4-BE49-F238E27FC236}">
                  <a16:creationId xmlns:a16="http://schemas.microsoft.com/office/drawing/2014/main" id="{48684F1B-8124-4598-8187-1870D634AEB0}"/>
                </a:ext>
              </a:extLst>
            </p:cNvPr>
            <p:cNvCxnSpPr>
              <a:cxnSpLocks/>
              <a:stCxn id="47" idx="1"/>
            </p:cNvCxnSpPr>
            <p:nvPr/>
          </p:nvCxnSpPr>
          <p:spPr bwMode="auto">
            <a:xfrm flipH="1" flipV="1">
              <a:off x="4320880" y="374437"/>
              <a:ext cx="2945092" cy="825574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non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sp>
        <p:nvSpPr>
          <p:cNvPr id="16" name="Rectangle 2">
            <a:extLst>
              <a:ext uri="{FF2B5EF4-FFF2-40B4-BE49-F238E27FC236}">
                <a16:creationId xmlns:a16="http://schemas.microsoft.com/office/drawing/2014/main" id="{973A5E67-D7EE-439F-AFB1-713B28F046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68549" y="107950"/>
            <a:ext cx="8893175" cy="1022350"/>
          </a:xfrm>
        </p:spPr>
        <p:txBody>
          <a:bodyPr/>
          <a:lstStyle/>
          <a:p>
            <a:r>
              <a:rPr lang="ru-RU" altLang="ru-RU" dirty="0"/>
              <a:t>Интеграция с</a:t>
            </a:r>
            <a:r>
              <a:rPr lang="en-US" altLang="ru-RU" dirty="0"/>
              <a:t> </a:t>
            </a:r>
            <a:r>
              <a:rPr lang="ru-RU" altLang="ru-RU" dirty="0"/>
              <a:t>внешним миром</a:t>
            </a: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7A8144BB-703E-41B4-834D-D3A73A854AF1}"/>
              </a:ext>
            </a:extLst>
          </p:cNvPr>
          <p:cNvGrpSpPr/>
          <p:nvPr/>
        </p:nvGrpSpPr>
        <p:grpSpPr>
          <a:xfrm>
            <a:off x="4361636" y="2423695"/>
            <a:ext cx="3702461" cy="816392"/>
            <a:chOff x="4378708" y="791815"/>
            <a:chExt cx="3702461" cy="816392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580A3ABB-9193-4795-B34A-D92D872396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7169" y="791815"/>
              <a:ext cx="814000" cy="816392"/>
            </a:xfrm>
            <a:prstGeom prst="rect">
              <a:avLst/>
            </a:prstGeom>
          </p:spPr>
        </p:pic>
        <p:cxnSp>
          <p:nvCxnSpPr>
            <p:cNvPr id="19" name="Прямая со стрелкой 18">
              <a:extLst>
                <a:ext uri="{FF2B5EF4-FFF2-40B4-BE49-F238E27FC236}">
                  <a16:creationId xmlns:a16="http://schemas.microsoft.com/office/drawing/2014/main" id="{5EE8723D-E274-4940-B1A7-ABA695D84A07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378708" y="1286073"/>
              <a:ext cx="2822490" cy="322134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triangl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377E4DE0-72DD-4936-B9D1-8FA1FC51335E}"/>
              </a:ext>
            </a:extLst>
          </p:cNvPr>
          <p:cNvSpPr txBox="1"/>
          <p:nvPr/>
        </p:nvSpPr>
        <p:spPr>
          <a:xfrm>
            <a:off x="8147139" y="3724890"/>
            <a:ext cx="3110852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0" dirty="0">
                <a:solidFill>
                  <a:schemeClr val="tx1"/>
                </a:solidFill>
              </a:rPr>
              <a:t>Внешние пользователи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F9265D-3460-4A03-8466-691D5FE7D71D}"/>
              </a:ext>
            </a:extLst>
          </p:cNvPr>
          <p:cNvSpPr txBox="1"/>
          <p:nvPr/>
        </p:nvSpPr>
        <p:spPr>
          <a:xfrm>
            <a:off x="8137301" y="5040287"/>
            <a:ext cx="2929007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0" dirty="0">
                <a:solidFill>
                  <a:schemeClr val="tx1"/>
                </a:solidFill>
              </a:rPr>
              <a:t>Внешние приложения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2BF8CB7-0625-4DCA-A0E2-86C48AB52601}"/>
              </a:ext>
            </a:extLst>
          </p:cNvPr>
          <p:cNvSpPr txBox="1"/>
          <p:nvPr/>
        </p:nvSpPr>
        <p:spPr>
          <a:xfrm>
            <a:off x="4752925" y="5095594"/>
            <a:ext cx="24482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chemeClr val="tx1"/>
                </a:solidFill>
              </a:rPr>
              <a:t>POST-</a:t>
            </a:r>
            <a:r>
              <a:rPr lang="ru-RU" b="0" dirty="0">
                <a:solidFill>
                  <a:schemeClr val="tx1"/>
                </a:solidFill>
              </a:rPr>
              <a:t>запросы в формате </a:t>
            </a:r>
            <a:r>
              <a:rPr lang="en-US" b="0" dirty="0">
                <a:solidFill>
                  <a:schemeClr val="tx1"/>
                </a:solidFill>
              </a:rPr>
              <a:t>JSON</a:t>
            </a:r>
            <a:endParaRPr lang="ru-RU" b="0" dirty="0">
              <a:solidFill>
                <a:schemeClr val="tx1"/>
              </a:solidFill>
            </a:endParaRPr>
          </a:p>
        </p:txBody>
      </p:sp>
      <p:grpSp>
        <p:nvGrpSpPr>
          <p:cNvPr id="9217" name="Группа 9216">
            <a:extLst>
              <a:ext uri="{FF2B5EF4-FFF2-40B4-BE49-F238E27FC236}">
                <a16:creationId xmlns:a16="http://schemas.microsoft.com/office/drawing/2014/main" id="{EF8D141E-5517-47DD-B492-A07268A3E9FD}"/>
              </a:ext>
            </a:extLst>
          </p:cNvPr>
          <p:cNvGrpSpPr/>
          <p:nvPr/>
        </p:nvGrpSpPr>
        <p:grpSpPr>
          <a:xfrm>
            <a:off x="4361636" y="287759"/>
            <a:ext cx="3783159" cy="2498556"/>
            <a:chOff x="4361636" y="791815"/>
            <a:chExt cx="3783159" cy="2498556"/>
          </a:xfrm>
        </p:grpSpPr>
        <p:pic>
          <p:nvPicPr>
            <p:cNvPr id="27" name="Рисунок 26">
              <a:extLst>
                <a:ext uri="{FF2B5EF4-FFF2-40B4-BE49-F238E27FC236}">
                  <a16:creationId xmlns:a16="http://schemas.microsoft.com/office/drawing/2014/main" id="{0187C649-0C22-4C2F-8E3F-892BDFA6DE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03544" y="791815"/>
              <a:ext cx="941251" cy="816392"/>
            </a:xfrm>
            <a:prstGeom prst="rect">
              <a:avLst/>
            </a:prstGeom>
          </p:spPr>
        </p:pic>
        <p:cxnSp>
          <p:nvCxnSpPr>
            <p:cNvPr id="29" name="Прямая со стрелкой 28">
              <a:extLst>
                <a:ext uri="{FF2B5EF4-FFF2-40B4-BE49-F238E27FC236}">
                  <a16:creationId xmlns:a16="http://schemas.microsoft.com/office/drawing/2014/main" id="{19E5A0B7-1B86-4670-A2E4-3C4526D9603A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361636" y="1286073"/>
              <a:ext cx="2839562" cy="2004298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triangl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9F43B946-C2E8-4800-B16F-37974E40045C}"/>
              </a:ext>
            </a:extLst>
          </p:cNvPr>
          <p:cNvSpPr txBox="1"/>
          <p:nvPr/>
        </p:nvSpPr>
        <p:spPr>
          <a:xfrm>
            <a:off x="8028562" y="2634941"/>
            <a:ext cx="242726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tx1"/>
                </a:solidFill>
              </a:rPr>
              <a:t>WhatsApp (8.3.23)</a:t>
            </a:r>
            <a:endParaRPr lang="ru-RU" b="0" dirty="0">
              <a:solidFill>
                <a:schemeClr val="tx1"/>
              </a:solidFill>
            </a:endParaRPr>
          </a:p>
        </p:txBody>
      </p:sp>
      <p:sp>
        <p:nvSpPr>
          <p:cNvPr id="25" name="Прямоугольник: скругленные углы 24">
            <a:extLst>
              <a:ext uri="{FF2B5EF4-FFF2-40B4-BE49-F238E27FC236}">
                <a16:creationId xmlns:a16="http://schemas.microsoft.com/office/drawing/2014/main" id="{631A42E9-1D06-4353-B0A0-5443FBDC28F7}"/>
              </a:ext>
            </a:extLst>
          </p:cNvPr>
          <p:cNvSpPr/>
          <p:nvPr/>
        </p:nvSpPr>
        <p:spPr bwMode="auto">
          <a:xfrm>
            <a:off x="7184126" y="4807971"/>
            <a:ext cx="4073865" cy="91440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ffectLst/>
          <a:ex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81000" marR="0" indent="-381000" algn="l" defTabSz="914400" rtl="0" eaLnBrk="1" fontAlgn="base" latinLnBrk="0" hangingPunct="1">
              <a:lnSpc>
                <a:spcPct val="85000"/>
              </a:lnSpc>
              <a:spcBef>
                <a:spcPct val="50000"/>
              </a:spcBef>
              <a:spcAft>
                <a:spcPct val="0"/>
              </a:spcAft>
              <a:buClrTx/>
              <a:buSzPct val="120000"/>
              <a:buFontTx/>
              <a:buBlip>
                <a:blip r:embed="rId9"/>
              </a:buBlip>
              <a:tabLst/>
            </a:pPr>
            <a:endParaRPr kumimoji="0" lang="ru-RU" sz="2100" b="0" i="0" u="none" strike="noStrike" cap="none" normalizeH="0" baseline="0">
              <a:ln>
                <a:noFill/>
              </a:ln>
              <a:solidFill>
                <a:srgbClr val="0066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2100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315AFD-F6F8-4530-8A48-957D62168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Интеграция через </a:t>
            </a:r>
            <a:r>
              <a:rPr lang="en-US" dirty="0"/>
              <a:t>HTTP POST </a:t>
            </a:r>
            <a:r>
              <a:rPr lang="ru-RU" dirty="0"/>
              <a:t>запросы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6EFEA13-D2B0-4550-9278-919A7DC58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Создать пользователя СВ</a:t>
            </a:r>
          </a:p>
          <a:p>
            <a:r>
              <a:rPr lang="ru-RU" dirty="0"/>
              <a:t>Создать обсуждение</a:t>
            </a:r>
            <a:endParaRPr lang="en-US" dirty="0"/>
          </a:p>
          <a:p>
            <a:r>
              <a:rPr lang="ru-RU" dirty="0"/>
              <a:t>Создать сообщение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258387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315AFD-F6F8-4530-8A48-957D62168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Интеграция через </a:t>
            </a:r>
            <a:r>
              <a:rPr lang="en-US" dirty="0"/>
              <a:t>HTTP POST </a:t>
            </a:r>
            <a:r>
              <a:rPr lang="ru-RU" dirty="0"/>
              <a:t>запросы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6EFEA13-D2B0-4550-9278-919A7DC58D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463" y="1606556"/>
            <a:ext cx="4697486" cy="2994025"/>
          </a:xfrm>
        </p:spPr>
        <p:txBody>
          <a:bodyPr/>
          <a:lstStyle/>
          <a:p>
            <a:r>
              <a:rPr lang="ru-RU" dirty="0"/>
              <a:t>Создать пользователя СВ</a:t>
            </a:r>
          </a:p>
          <a:p>
            <a:r>
              <a:rPr lang="ru-RU" dirty="0"/>
              <a:t>Создать обсуждение</a:t>
            </a:r>
            <a:endParaRPr lang="en-US" dirty="0"/>
          </a:p>
          <a:p>
            <a:r>
              <a:rPr lang="ru-RU" dirty="0"/>
              <a:t>Создать сообщение</a:t>
            </a:r>
          </a:p>
          <a:p>
            <a:endParaRPr lang="ru-RU" dirty="0"/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89C0C26E-B1E3-4C74-8834-165D9D0E8240}"/>
              </a:ext>
            </a:extLst>
          </p:cNvPr>
          <p:cNvSpPr/>
          <p:nvPr/>
        </p:nvSpPr>
        <p:spPr bwMode="auto">
          <a:xfrm>
            <a:off x="648470" y="1606556"/>
            <a:ext cx="3672407" cy="40939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ffectLst/>
          <a:ex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81000" marR="0" indent="-381000" algn="l" defTabSz="914400" rtl="0" eaLnBrk="1" fontAlgn="base" latinLnBrk="0" hangingPunct="1">
              <a:lnSpc>
                <a:spcPct val="85000"/>
              </a:lnSpc>
              <a:spcBef>
                <a:spcPct val="50000"/>
              </a:spcBef>
              <a:spcAft>
                <a:spcPct val="0"/>
              </a:spcAft>
              <a:buClrTx/>
              <a:buSzPct val="120000"/>
              <a:buFontTx/>
              <a:buBlip>
                <a:blip r:embed="rId2"/>
              </a:buBlip>
              <a:tabLst/>
            </a:pPr>
            <a:endParaRPr kumimoji="0" lang="ru-RU" sz="2100" b="0" i="0" u="none" strike="noStrike" cap="none" normalizeH="0" baseline="0">
              <a:ln>
                <a:noFill/>
              </a:ln>
              <a:solidFill>
                <a:srgbClr val="0066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7078B3D9-B580-44E0-85E7-F852A546FE34}"/>
              </a:ext>
            </a:extLst>
          </p:cNvPr>
          <p:cNvSpPr txBox="1">
            <a:spLocks/>
          </p:cNvSpPr>
          <p:nvPr/>
        </p:nvSpPr>
        <p:spPr bwMode="auto">
          <a:xfrm>
            <a:off x="4697884" y="1367879"/>
            <a:ext cx="6679777" cy="299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1" tIns="45716" rIns="91431" bIns="45716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73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4588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5813" indent="-2270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createUser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 : {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extUserId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": </a:t>
            </a:r>
            <a:r>
              <a:rPr lang="ru-RU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00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"name": "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Магазин",</a:t>
            </a:r>
          </a:p>
          <a:p>
            <a:pPr marL="0" indent="0">
              <a:buNone/>
            </a:pP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Интернет-магазин"</a:t>
            </a:r>
          </a:p>
          <a:p>
            <a:pPr marL="0" indent="0">
              <a:buNone/>
            </a:pP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buNone/>
            </a:pP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623846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315AFD-F6F8-4530-8A48-957D62168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Интеграция через </a:t>
            </a:r>
            <a:r>
              <a:rPr lang="en-US" dirty="0"/>
              <a:t>HTTP POST </a:t>
            </a:r>
            <a:r>
              <a:rPr lang="ru-RU" dirty="0"/>
              <a:t>запросы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6EFEA13-D2B0-4550-9278-919A7DC58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Создать пользователя СВ</a:t>
            </a:r>
          </a:p>
          <a:p>
            <a:r>
              <a:rPr lang="ru-RU" dirty="0"/>
              <a:t>Создать обсуждение</a:t>
            </a:r>
            <a:endParaRPr lang="en-US" dirty="0"/>
          </a:p>
          <a:p>
            <a:r>
              <a:rPr lang="ru-RU" dirty="0"/>
              <a:t>Создать сообщение</a:t>
            </a:r>
          </a:p>
          <a:p>
            <a:endParaRPr lang="ru-RU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3AC297C1-A51C-47C8-A6E2-6D12FEED4CAF}"/>
              </a:ext>
            </a:extLst>
          </p:cNvPr>
          <p:cNvSpPr txBox="1">
            <a:spLocks/>
          </p:cNvSpPr>
          <p:nvPr/>
        </p:nvSpPr>
        <p:spPr bwMode="auto">
          <a:xfrm>
            <a:off x="4697884" y="1367879"/>
            <a:ext cx="6679777" cy="4824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1" tIns="45716" rIns="91431" bIns="45716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73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4588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5813" indent="-2270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createConversation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extConversationId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": «</a:t>
            </a:r>
            <a:r>
              <a:rPr lang="ru-RU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00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"title": «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Новые заказы",</a:t>
            </a:r>
          </a:p>
          <a:p>
            <a:pPr marL="0" indent="0">
              <a:buNone/>
            </a:pP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extUserId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": «</a:t>
            </a:r>
            <a:r>
              <a:rPr lang="ru-RU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00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"members": [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"100"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]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05BC13C7-0F95-4C33-8D18-D5C9FB9577FD}"/>
              </a:ext>
            </a:extLst>
          </p:cNvPr>
          <p:cNvSpPr/>
          <p:nvPr/>
        </p:nvSpPr>
        <p:spPr bwMode="auto">
          <a:xfrm>
            <a:off x="648470" y="2015951"/>
            <a:ext cx="3672407" cy="40939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ffectLst/>
          <a:ex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81000" marR="0" indent="-381000" algn="l" defTabSz="914400" rtl="0" eaLnBrk="1" fontAlgn="base" latinLnBrk="0" hangingPunct="1">
              <a:lnSpc>
                <a:spcPct val="85000"/>
              </a:lnSpc>
              <a:spcBef>
                <a:spcPct val="50000"/>
              </a:spcBef>
              <a:spcAft>
                <a:spcPct val="0"/>
              </a:spcAft>
              <a:buClrTx/>
              <a:buSzPct val="120000"/>
              <a:buFontTx/>
              <a:buBlip>
                <a:blip r:embed="rId2"/>
              </a:buBlip>
              <a:tabLst/>
            </a:pPr>
            <a:endParaRPr kumimoji="0" lang="ru-RU" sz="2100" b="0" i="0" u="none" strike="noStrike" cap="none" normalizeH="0" baseline="0">
              <a:ln>
                <a:noFill/>
              </a:ln>
              <a:solidFill>
                <a:srgbClr val="0066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0925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315AFD-F6F8-4530-8A48-957D62168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Интеграция через </a:t>
            </a:r>
            <a:r>
              <a:rPr lang="en-US" dirty="0"/>
              <a:t>HTTP POST </a:t>
            </a:r>
            <a:r>
              <a:rPr lang="ru-RU" dirty="0"/>
              <a:t>запросы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6EFEA13-D2B0-4550-9278-919A7DC58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Создать пользователя СВ</a:t>
            </a:r>
          </a:p>
          <a:p>
            <a:r>
              <a:rPr lang="ru-RU" dirty="0"/>
              <a:t>Создать обсуждение</a:t>
            </a:r>
            <a:endParaRPr lang="en-US" dirty="0"/>
          </a:p>
          <a:p>
            <a:r>
              <a:rPr lang="ru-RU" dirty="0"/>
              <a:t>Создать сообщение</a:t>
            </a:r>
          </a:p>
          <a:p>
            <a:endParaRPr lang="ru-RU" dirty="0"/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DF5794B4-8A8A-4A21-B4B4-30D937E0C67D}"/>
              </a:ext>
            </a:extLst>
          </p:cNvPr>
          <p:cNvSpPr/>
          <p:nvPr/>
        </p:nvSpPr>
        <p:spPr bwMode="auto">
          <a:xfrm>
            <a:off x="648470" y="2375991"/>
            <a:ext cx="3672407" cy="40939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ffectLst/>
          <a:ex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81000" marR="0" indent="-381000" algn="l" defTabSz="914400" rtl="0" eaLnBrk="1" fontAlgn="base" latinLnBrk="0" hangingPunct="1">
              <a:lnSpc>
                <a:spcPct val="85000"/>
              </a:lnSpc>
              <a:spcBef>
                <a:spcPct val="50000"/>
              </a:spcBef>
              <a:spcAft>
                <a:spcPct val="0"/>
              </a:spcAft>
              <a:buClrTx/>
              <a:buSzPct val="120000"/>
              <a:buFontTx/>
              <a:buBlip>
                <a:blip r:embed="rId2"/>
              </a:buBlip>
              <a:tabLst/>
            </a:pPr>
            <a:endParaRPr kumimoji="0" lang="ru-RU" sz="2100" b="0" i="0" u="none" strike="noStrike" cap="none" normalizeH="0" baseline="0">
              <a:ln>
                <a:noFill/>
              </a:ln>
              <a:solidFill>
                <a:srgbClr val="0066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C85A10E2-AC89-45D4-A234-3D27710016F5}"/>
              </a:ext>
            </a:extLst>
          </p:cNvPr>
          <p:cNvSpPr txBox="1">
            <a:spLocks/>
          </p:cNvSpPr>
          <p:nvPr/>
        </p:nvSpPr>
        <p:spPr bwMode="auto">
          <a:xfrm>
            <a:off x="4697884" y="1367879"/>
            <a:ext cx="6679777" cy="4824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1" tIns="45716" rIns="91431" bIns="45716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73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4588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5813" indent="-2270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createMessage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": «</a:t>
            </a:r>
            <a:r>
              <a:rPr lang="ru-RU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US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00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"text": «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Новый заказ",</a:t>
            </a:r>
          </a:p>
          <a:p>
            <a:pPr marL="0" indent="0">
              <a:buNone/>
            </a:pP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extUserId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": «</a:t>
            </a:r>
            <a:r>
              <a:rPr lang="ru-RU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00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extConversationId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200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51197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6BD99A7B-85D2-40E6-8746-2E48740D99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463" y="2664023"/>
            <a:ext cx="10934700" cy="1936558"/>
          </a:xfrm>
        </p:spPr>
        <p:txBody>
          <a:bodyPr/>
          <a:lstStyle/>
          <a:p>
            <a:pPr marL="0" indent="0" algn="ctr">
              <a:buNone/>
            </a:pPr>
            <a:r>
              <a:rPr lang="ru-RU" sz="8800" b="1" dirty="0"/>
              <a:t>ДЕМО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F68465B9-3E1B-430A-80F7-E92DA37C8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09139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1107A4-E680-44B3-9DA7-AAB29EB9E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Final">
            <a:hlinkClick r:id="" action="ppaction://media"/>
            <a:extLst>
              <a:ext uri="{FF2B5EF4-FFF2-40B4-BE49-F238E27FC236}">
                <a16:creationId xmlns:a16="http://schemas.microsoft.com/office/drawing/2014/main" id="{B65B0F42-BB13-490D-814A-25386A0A22D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1520694" cy="6480175"/>
          </a:xfrm>
        </p:spPr>
      </p:pic>
    </p:spTree>
    <p:extLst>
      <p:ext uri="{BB962C8B-B14F-4D97-AF65-F5344CB8AC3E}">
        <p14:creationId xmlns:p14="http://schemas.microsoft.com/office/powerpoint/2010/main" val="2918941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58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3AC141-8141-4993-9768-2DB476CDE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CORS policy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0E73AA-1037-4D21-96F7-DD659D9CA8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400" b="1" dirty="0"/>
              <a:t>CORS = Cross-Origin Resource Sharing</a:t>
            </a:r>
            <a:endParaRPr lang="ru-RU" sz="4400" b="1" dirty="0"/>
          </a:p>
        </p:txBody>
      </p:sp>
    </p:spTree>
    <p:extLst>
      <p:ext uri="{BB962C8B-B14F-4D97-AF65-F5344CB8AC3E}">
        <p14:creationId xmlns:p14="http://schemas.microsoft.com/office/powerpoint/2010/main" val="1244369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12973667-BA01-4C8F-BC4D-8584607FB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533" y="1079847"/>
            <a:ext cx="7991992" cy="4748217"/>
          </a:xfrm>
          <a:prstGeom prst="rect">
            <a:avLst/>
          </a:prstGeom>
          <a:ln>
            <a:solidFill>
              <a:schemeClr val="accent6"/>
            </a:solidFill>
          </a:ln>
        </p:spPr>
      </p:pic>
      <p:grpSp>
        <p:nvGrpSpPr>
          <p:cNvPr id="9217" name="Группа 9216">
            <a:extLst>
              <a:ext uri="{FF2B5EF4-FFF2-40B4-BE49-F238E27FC236}">
                <a16:creationId xmlns:a16="http://schemas.microsoft.com/office/drawing/2014/main" id="{EF8D141E-5517-47DD-B492-A07268A3E9FD}"/>
              </a:ext>
            </a:extLst>
          </p:cNvPr>
          <p:cNvGrpSpPr/>
          <p:nvPr/>
        </p:nvGrpSpPr>
        <p:grpSpPr>
          <a:xfrm>
            <a:off x="4361636" y="287759"/>
            <a:ext cx="3785506" cy="2498556"/>
            <a:chOff x="4361636" y="791815"/>
            <a:chExt cx="3785506" cy="2498556"/>
          </a:xfrm>
        </p:grpSpPr>
        <p:pic>
          <p:nvPicPr>
            <p:cNvPr id="27" name="Рисунок 26">
              <a:extLst>
                <a:ext uri="{FF2B5EF4-FFF2-40B4-BE49-F238E27FC236}">
                  <a16:creationId xmlns:a16="http://schemas.microsoft.com/office/drawing/2014/main" id="{0187C649-0C22-4C2F-8E3F-892BDFA6DE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01197" y="791815"/>
              <a:ext cx="945945" cy="816392"/>
            </a:xfrm>
            <a:prstGeom prst="rect">
              <a:avLst/>
            </a:prstGeom>
          </p:spPr>
        </p:pic>
        <p:cxnSp>
          <p:nvCxnSpPr>
            <p:cNvPr id="29" name="Прямая со стрелкой 28">
              <a:extLst>
                <a:ext uri="{FF2B5EF4-FFF2-40B4-BE49-F238E27FC236}">
                  <a16:creationId xmlns:a16="http://schemas.microsoft.com/office/drawing/2014/main" id="{19E5A0B7-1B86-4670-A2E4-3C4526D9603A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361636" y="1286073"/>
              <a:ext cx="2839562" cy="2004298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triangl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grpSp>
        <p:nvGrpSpPr>
          <p:cNvPr id="35" name="Группа 34">
            <a:extLst>
              <a:ext uri="{FF2B5EF4-FFF2-40B4-BE49-F238E27FC236}">
                <a16:creationId xmlns:a16="http://schemas.microsoft.com/office/drawing/2014/main" id="{5CCB14DB-B515-4385-8DA2-3DB2CE673D10}"/>
              </a:ext>
            </a:extLst>
          </p:cNvPr>
          <p:cNvGrpSpPr/>
          <p:nvPr/>
        </p:nvGrpSpPr>
        <p:grpSpPr>
          <a:xfrm>
            <a:off x="4361636" y="1376182"/>
            <a:ext cx="3741767" cy="1618880"/>
            <a:chOff x="4340598" y="791815"/>
            <a:chExt cx="3741767" cy="1618880"/>
          </a:xfrm>
        </p:grpSpPr>
        <p:pic>
          <p:nvPicPr>
            <p:cNvPr id="36" name="Рисунок 35">
              <a:extLst>
                <a:ext uri="{FF2B5EF4-FFF2-40B4-BE49-F238E27FC236}">
                  <a16:creationId xmlns:a16="http://schemas.microsoft.com/office/drawing/2014/main" id="{4E16110B-11E7-48A1-A7AB-F19E9481E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5973" y="791815"/>
              <a:ext cx="816392" cy="816392"/>
            </a:xfrm>
            <a:prstGeom prst="rect">
              <a:avLst/>
            </a:prstGeom>
          </p:spPr>
        </p:pic>
        <p:cxnSp>
          <p:nvCxnSpPr>
            <p:cNvPr id="37" name="Прямая со стрелкой 36">
              <a:extLst>
                <a:ext uri="{FF2B5EF4-FFF2-40B4-BE49-F238E27FC236}">
                  <a16:creationId xmlns:a16="http://schemas.microsoft.com/office/drawing/2014/main" id="{9BAC7322-B08D-4819-A0F3-2188F7A37752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340598" y="1286073"/>
              <a:ext cx="2860600" cy="1124622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triangl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AEE18870-90A7-40A2-947F-CFD083958CEB}"/>
              </a:ext>
            </a:extLst>
          </p:cNvPr>
          <p:cNvGrpSpPr/>
          <p:nvPr/>
        </p:nvGrpSpPr>
        <p:grpSpPr>
          <a:xfrm>
            <a:off x="4896941" y="3456111"/>
            <a:ext cx="3185423" cy="816392"/>
            <a:chOff x="4896942" y="791815"/>
            <a:chExt cx="3185423" cy="816392"/>
          </a:xfrm>
        </p:grpSpPr>
        <p:pic>
          <p:nvPicPr>
            <p:cNvPr id="42" name="Рисунок 41">
              <a:extLst>
                <a:ext uri="{FF2B5EF4-FFF2-40B4-BE49-F238E27FC236}">
                  <a16:creationId xmlns:a16="http://schemas.microsoft.com/office/drawing/2014/main" id="{33577507-9CBC-4735-86A1-715FDD0CA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5973" y="791815"/>
              <a:ext cx="816392" cy="816392"/>
            </a:xfrm>
            <a:prstGeom prst="rect">
              <a:avLst/>
            </a:prstGeom>
          </p:spPr>
        </p:pic>
        <p:cxnSp>
          <p:nvCxnSpPr>
            <p:cNvPr id="43" name="Прямая со стрелкой 42">
              <a:extLst>
                <a:ext uri="{FF2B5EF4-FFF2-40B4-BE49-F238E27FC236}">
                  <a16:creationId xmlns:a16="http://schemas.microsoft.com/office/drawing/2014/main" id="{429F55AE-1500-479A-8542-33EDDF655B61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896942" y="1286073"/>
              <a:ext cx="2304256" cy="0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triangl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pic>
        <p:nvPicPr>
          <p:cNvPr id="45" name="Picture 5">
            <a:extLst>
              <a:ext uri="{FF2B5EF4-FFF2-40B4-BE49-F238E27FC236}">
                <a16:creationId xmlns:a16="http://schemas.microsoft.com/office/drawing/2014/main" id="{6632C549-DB3C-46CF-9914-9554CBCAB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1636" y="3684784"/>
            <a:ext cx="502640" cy="502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1A2A8AEB-C2F7-4D3B-AEA0-BDB085427602}"/>
              </a:ext>
            </a:extLst>
          </p:cNvPr>
          <p:cNvGrpSpPr/>
          <p:nvPr/>
        </p:nvGrpSpPr>
        <p:grpSpPr>
          <a:xfrm>
            <a:off x="4320879" y="4464223"/>
            <a:ext cx="3761485" cy="1214398"/>
            <a:chOff x="4320880" y="374437"/>
            <a:chExt cx="3761485" cy="1214398"/>
          </a:xfrm>
        </p:grpSpPr>
        <p:pic>
          <p:nvPicPr>
            <p:cNvPr id="47" name="Рисунок 46">
              <a:extLst>
                <a:ext uri="{FF2B5EF4-FFF2-40B4-BE49-F238E27FC236}">
                  <a16:creationId xmlns:a16="http://schemas.microsoft.com/office/drawing/2014/main" id="{DE839AD3-021A-459D-866A-D8561F1FE33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5973" y="811187"/>
              <a:ext cx="816392" cy="777648"/>
            </a:xfrm>
            <a:prstGeom prst="rect">
              <a:avLst/>
            </a:prstGeom>
          </p:spPr>
        </p:pic>
        <p:cxnSp>
          <p:nvCxnSpPr>
            <p:cNvPr id="48" name="Прямая со стрелкой 47">
              <a:extLst>
                <a:ext uri="{FF2B5EF4-FFF2-40B4-BE49-F238E27FC236}">
                  <a16:creationId xmlns:a16="http://schemas.microsoft.com/office/drawing/2014/main" id="{48684F1B-8124-4598-8187-1870D634AEB0}"/>
                </a:ext>
              </a:extLst>
            </p:cNvPr>
            <p:cNvCxnSpPr>
              <a:cxnSpLocks/>
              <a:stCxn id="47" idx="1"/>
            </p:cNvCxnSpPr>
            <p:nvPr/>
          </p:nvCxnSpPr>
          <p:spPr bwMode="auto">
            <a:xfrm flipH="1" flipV="1">
              <a:off x="4320880" y="374437"/>
              <a:ext cx="2945092" cy="825574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non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sp>
        <p:nvSpPr>
          <p:cNvPr id="54" name="Rectangle 2">
            <a:extLst>
              <a:ext uri="{FF2B5EF4-FFF2-40B4-BE49-F238E27FC236}">
                <a16:creationId xmlns:a16="http://schemas.microsoft.com/office/drawing/2014/main" id="{76BDC39B-4F71-427A-AD77-4A6EC52D05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800597" y="107950"/>
            <a:ext cx="8893175" cy="1022350"/>
          </a:xfrm>
        </p:spPr>
        <p:txBody>
          <a:bodyPr/>
          <a:lstStyle/>
          <a:p>
            <a:r>
              <a:rPr lang="ru-RU" altLang="ru-RU" dirty="0"/>
              <a:t>Интеграции</a:t>
            </a:r>
          </a:p>
        </p:txBody>
      </p:sp>
      <p:sp>
        <p:nvSpPr>
          <p:cNvPr id="9228" name="TextBox 9227">
            <a:extLst>
              <a:ext uri="{FF2B5EF4-FFF2-40B4-BE49-F238E27FC236}">
                <a16:creationId xmlns:a16="http://schemas.microsoft.com/office/drawing/2014/main" id="{EA81E788-0EC1-4F9B-8743-BFB4DFD025C8}"/>
              </a:ext>
            </a:extLst>
          </p:cNvPr>
          <p:cNvSpPr txBox="1"/>
          <p:nvPr/>
        </p:nvSpPr>
        <p:spPr>
          <a:xfrm>
            <a:off x="8147139" y="3724890"/>
            <a:ext cx="3110852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0" dirty="0">
                <a:solidFill>
                  <a:schemeClr val="tx1"/>
                </a:solidFill>
              </a:rPr>
              <a:t>Внешние пользователи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756EC75-095E-4081-85B9-49E5A5F90450}"/>
              </a:ext>
            </a:extLst>
          </p:cNvPr>
          <p:cNvSpPr txBox="1"/>
          <p:nvPr/>
        </p:nvSpPr>
        <p:spPr>
          <a:xfrm>
            <a:off x="8137301" y="5040287"/>
            <a:ext cx="2929007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0" dirty="0">
                <a:solidFill>
                  <a:schemeClr val="tx1"/>
                </a:solidFill>
              </a:rPr>
              <a:t>Внешние приложения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0DE86A5-8FC2-449A-9F34-D3A192210685}"/>
              </a:ext>
            </a:extLst>
          </p:cNvPr>
          <p:cNvSpPr txBox="1"/>
          <p:nvPr/>
        </p:nvSpPr>
        <p:spPr>
          <a:xfrm>
            <a:off x="4752925" y="5095594"/>
            <a:ext cx="24482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chemeClr val="tx1"/>
                </a:solidFill>
              </a:rPr>
              <a:t>POST-</a:t>
            </a:r>
            <a:r>
              <a:rPr lang="ru-RU" b="0" dirty="0">
                <a:solidFill>
                  <a:schemeClr val="tx1"/>
                </a:solidFill>
              </a:rPr>
              <a:t>запросы в формате </a:t>
            </a:r>
            <a:r>
              <a:rPr lang="en-US" b="0" dirty="0">
                <a:solidFill>
                  <a:schemeClr val="tx1"/>
                </a:solidFill>
              </a:rPr>
              <a:t>JSON</a:t>
            </a:r>
            <a:endParaRPr lang="ru-RU" b="0" dirty="0">
              <a:solidFill>
                <a:schemeClr val="tx1"/>
              </a:solidFill>
            </a:endParaRPr>
          </a:p>
        </p:txBody>
      </p: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450345-B477-4EC6-A429-0B390FA81A4C}"/>
              </a:ext>
            </a:extLst>
          </p:cNvPr>
          <p:cNvGrpSpPr/>
          <p:nvPr/>
        </p:nvGrpSpPr>
        <p:grpSpPr>
          <a:xfrm>
            <a:off x="4361636" y="2423695"/>
            <a:ext cx="3702461" cy="816392"/>
            <a:chOff x="4378708" y="791815"/>
            <a:chExt cx="3702461" cy="816392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7B9B8402-2ACE-4B20-AF60-59406EB2ECD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7169" y="791815"/>
              <a:ext cx="814000" cy="816392"/>
            </a:xfrm>
            <a:prstGeom prst="rect">
              <a:avLst/>
            </a:prstGeom>
          </p:spPr>
        </p:pic>
        <p:cxnSp>
          <p:nvCxnSpPr>
            <p:cNvPr id="22" name="Прямая со стрелкой 21">
              <a:extLst>
                <a:ext uri="{FF2B5EF4-FFF2-40B4-BE49-F238E27FC236}">
                  <a16:creationId xmlns:a16="http://schemas.microsoft.com/office/drawing/2014/main" id="{9DC10C61-0900-4606-9641-7199FEFFE792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378708" y="1286073"/>
              <a:ext cx="2822490" cy="322134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triangl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B3C652DB-AC76-4757-B5AE-473D2A919038}"/>
              </a:ext>
            </a:extLst>
          </p:cNvPr>
          <p:cNvSpPr txBox="1"/>
          <p:nvPr/>
        </p:nvSpPr>
        <p:spPr>
          <a:xfrm>
            <a:off x="8028562" y="2634941"/>
            <a:ext cx="242726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tx1"/>
                </a:solidFill>
              </a:rPr>
              <a:t>WhatsApp (8.3.23)</a:t>
            </a:r>
            <a:endParaRPr lang="ru-RU" b="0" dirty="0">
              <a:solidFill>
                <a:schemeClr val="tx1"/>
              </a:solidFill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A0271C60-2AF4-4680-A419-165350414312}"/>
              </a:ext>
            </a:extLst>
          </p:cNvPr>
          <p:cNvGrpSpPr/>
          <p:nvPr/>
        </p:nvGrpSpPr>
        <p:grpSpPr>
          <a:xfrm>
            <a:off x="144413" y="5615676"/>
            <a:ext cx="4316514" cy="669801"/>
            <a:chOff x="1224533" y="5616351"/>
            <a:chExt cx="4316514" cy="669801"/>
          </a:xfrm>
        </p:grpSpPr>
        <p:pic>
          <p:nvPicPr>
            <p:cNvPr id="1026" name="Picture 2" descr="Free icon &quot;Chats icon&quot;">
              <a:extLst>
                <a:ext uri="{FF2B5EF4-FFF2-40B4-BE49-F238E27FC236}">
                  <a16:creationId xmlns:a16="http://schemas.microsoft.com/office/drawing/2014/main" id="{7A531691-C2FF-4DE7-8F4D-9F2BF148A0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4533" y="5616351"/>
              <a:ext cx="735530" cy="6698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5BFF4C8-22B7-44AE-8AD6-9CF9C447EF7F}"/>
                </a:ext>
              </a:extLst>
            </p:cNvPr>
            <p:cNvSpPr txBox="1"/>
            <p:nvPr/>
          </p:nvSpPr>
          <p:spPr>
            <a:xfrm>
              <a:off x="2016621" y="5713419"/>
              <a:ext cx="3524426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b="0" dirty="0">
                  <a:solidFill>
                    <a:schemeClr val="tx1"/>
                  </a:solidFill>
                </a:rPr>
                <a:t>Встраиваемый чат (8.3.23)</a:t>
              </a:r>
            </a:p>
          </p:txBody>
        </p:sp>
      </p:grp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9400B149-8987-4ED8-B44D-BD57C1F6B5C4}"/>
              </a:ext>
            </a:extLst>
          </p:cNvPr>
          <p:cNvCxnSpPr>
            <a:cxnSpLocks/>
          </p:cNvCxnSpPr>
          <p:nvPr/>
        </p:nvCxnSpPr>
        <p:spPr bwMode="auto">
          <a:xfrm>
            <a:off x="954887" y="4680247"/>
            <a:ext cx="0" cy="1147817"/>
          </a:xfrm>
          <a:prstGeom prst="straightConnector1">
            <a:avLst/>
          </a:prstGeom>
          <a:solidFill>
            <a:srgbClr val="00FF00">
              <a:alpha val="75000"/>
            </a:srgbClr>
          </a:solidFill>
          <a:ln w="88900" cap="flat" cmpd="sng" algn="ctr">
            <a:solidFill>
              <a:schemeClr val="accent6"/>
            </a:solidFill>
            <a:prstDash val="solid"/>
            <a:round/>
            <a:headEnd type="triangle" w="med" len="lg"/>
            <a:tailEnd type="triangle" w="med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887334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2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63985E-6 2.95443E-6 L -0.25296 0.00049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648" y="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8" grpId="0"/>
      <p:bldP spid="56" grpId="0"/>
      <p:bldP spid="57" grpId="0"/>
      <p:bldP spid="2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web server Icon - Free PNG &amp; SVG 2346885 - Noun Project">
            <a:extLst>
              <a:ext uri="{FF2B5EF4-FFF2-40B4-BE49-F238E27FC236}">
                <a16:creationId xmlns:a16="http://schemas.microsoft.com/office/drawing/2014/main" id="{3D041E94-B9C8-4F1B-A6B5-02642FBE8C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525" y="1655911"/>
            <a:ext cx="1584176" cy="158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web server Icon - Free PNG &amp; SVG 2346885 - Noun Project">
            <a:extLst>
              <a:ext uri="{FF2B5EF4-FFF2-40B4-BE49-F238E27FC236}">
                <a16:creationId xmlns:a16="http://schemas.microsoft.com/office/drawing/2014/main" id="{2E573A38-EC92-4669-9950-8BDBC1254F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7341" y="1655911"/>
            <a:ext cx="1584176" cy="158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E93D37-F656-493A-85D9-5334AC8625C9}"/>
              </a:ext>
            </a:extLst>
          </p:cNvPr>
          <p:cNvSpPr txBox="1"/>
          <p:nvPr/>
        </p:nvSpPr>
        <p:spPr>
          <a:xfrm>
            <a:off x="7572003" y="751150"/>
            <a:ext cx="34348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0" dirty="0">
                <a:solidFill>
                  <a:schemeClr val="tx1"/>
                </a:solidFill>
              </a:rPr>
              <a:t>Сервер </a:t>
            </a:r>
            <a:br>
              <a:rPr lang="ru-RU" b="0" dirty="0">
                <a:solidFill>
                  <a:schemeClr val="tx1"/>
                </a:solidFill>
              </a:rPr>
            </a:br>
            <a:r>
              <a:rPr lang="ru-RU" b="0" dirty="0">
                <a:solidFill>
                  <a:schemeClr val="tx1"/>
                </a:solidFill>
              </a:rPr>
              <a:t>Системы взаимодействия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ED5514-AAFB-4A55-8B82-E8491A69951B}"/>
              </a:ext>
            </a:extLst>
          </p:cNvPr>
          <p:cNvSpPr txBox="1"/>
          <p:nvPr/>
        </p:nvSpPr>
        <p:spPr>
          <a:xfrm>
            <a:off x="824566" y="719807"/>
            <a:ext cx="224010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0" dirty="0">
                <a:solidFill>
                  <a:schemeClr val="tx1"/>
                </a:solidFill>
              </a:rPr>
              <a:t>Сервер </a:t>
            </a:r>
            <a:br>
              <a:rPr lang="ru-RU" b="0" dirty="0">
                <a:solidFill>
                  <a:schemeClr val="tx1"/>
                </a:solidFill>
              </a:rPr>
            </a:br>
            <a:r>
              <a:rPr lang="ru-RU" b="0" dirty="0">
                <a:solidFill>
                  <a:schemeClr val="tx1"/>
                </a:solidFill>
              </a:rPr>
              <a:t>веб-приложения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B6A6AC-820F-466D-98A7-D1E92BBC4422}"/>
              </a:ext>
            </a:extLst>
          </p:cNvPr>
          <p:cNvSpPr txBox="1"/>
          <p:nvPr/>
        </p:nvSpPr>
        <p:spPr>
          <a:xfrm>
            <a:off x="1351337" y="5391036"/>
            <a:ext cx="120937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0" dirty="0">
                <a:solidFill>
                  <a:schemeClr val="tx1"/>
                </a:solidFill>
              </a:rPr>
              <a:t>Браузер</a:t>
            </a:r>
          </a:p>
        </p:txBody>
      </p:sp>
      <p:pic>
        <p:nvPicPr>
          <p:cNvPr id="1036" name="Picture 12" descr="Browser - Free web icons">
            <a:extLst>
              <a:ext uri="{FF2B5EF4-FFF2-40B4-BE49-F238E27FC236}">
                <a16:creationId xmlns:a16="http://schemas.microsoft.com/office/drawing/2014/main" id="{8774C038-7F06-4F38-B6E7-EF69D62E6D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442" y="4194931"/>
            <a:ext cx="1214265" cy="1214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CFDA8C5F-1426-42D5-A67D-474CBE15419A}"/>
              </a:ext>
            </a:extLst>
          </p:cNvPr>
          <p:cNvGrpSpPr/>
          <p:nvPr/>
        </p:nvGrpSpPr>
        <p:grpSpPr>
          <a:xfrm>
            <a:off x="2952725" y="3240088"/>
            <a:ext cx="6696744" cy="1802557"/>
            <a:chOff x="2952725" y="3240088"/>
            <a:chExt cx="6696744" cy="1802557"/>
          </a:xfrm>
        </p:grpSpPr>
        <p:cxnSp>
          <p:nvCxnSpPr>
            <p:cNvPr id="8" name="Соединитель: уступ 7">
              <a:extLst>
                <a:ext uri="{FF2B5EF4-FFF2-40B4-BE49-F238E27FC236}">
                  <a16:creationId xmlns:a16="http://schemas.microsoft.com/office/drawing/2014/main" id="{44B9699B-C680-49B1-B97D-03947613E410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952725" y="3240088"/>
              <a:ext cx="6696744" cy="1368151"/>
            </a:xfrm>
            <a:prstGeom prst="bentConnector3">
              <a:avLst>
                <a:gd name="adj1" fmla="val 100066"/>
              </a:avLst>
            </a:prstGeom>
            <a:solidFill>
              <a:srgbClr val="00FF00">
                <a:alpha val="75000"/>
              </a:srgbClr>
            </a:solidFill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stealth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2186D54-9FDA-4FF3-AEC6-CAD32C2A7F94}"/>
                </a:ext>
              </a:extLst>
            </p:cNvPr>
            <p:cNvSpPr txBox="1"/>
            <p:nvPr/>
          </p:nvSpPr>
          <p:spPr>
            <a:xfrm flipH="1">
              <a:off x="5487707" y="4627147"/>
              <a:ext cx="2088232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>
                  <a:solidFill>
                    <a:schemeClr val="tx1"/>
                  </a:solidFill>
                </a:rPr>
                <a:t>HTTP POST </a:t>
              </a:r>
              <a:endParaRPr lang="ru-RU" b="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6B411C6E-FD2A-4D47-9548-B71188A91F0E}"/>
              </a:ext>
            </a:extLst>
          </p:cNvPr>
          <p:cNvCxnSpPr>
            <a:cxnSpLocks/>
          </p:cNvCxnSpPr>
          <p:nvPr/>
        </p:nvCxnSpPr>
        <p:spPr bwMode="auto">
          <a:xfrm>
            <a:off x="5373516" y="3789836"/>
            <a:ext cx="2171006" cy="1674622"/>
          </a:xfrm>
          <a:prstGeom prst="line">
            <a:avLst/>
          </a:prstGeom>
          <a:solidFill>
            <a:srgbClr val="00FF00">
              <a:alpha val="75000"/>
            </a:srgbClr>
          </a:solidFill>
          <a:ln w="635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54EAC739-A8CE-42EA-989F-B3E5DD5A4C8A}"/>
              </a:ext>
            </a:extLst>
          </p:cNvPr>
          <p:cNvCxnSpPr>
            <a:cxnSpLocks/>
          </p:cNvCxnSpPr>
          <p:nvPr/>
        </p:nvCxnSpPr>
        <p:spPr bwMode="auto">
          <a:xfrm flipV="1">
            <a:off x="5569570" y="3821345"/>
            <a:ext cx="1778898" cy="1611604"/>
          </a:xfrm>
          <a:prstGeom prst="line">
            <a:avLst/>
          </a:prstGeom>
          <a:solidFill>
            <a:srgbClr val="00FF00">
              <a:alpha val="75000"/>
            </a:srgbClr>
          </a:solidFill>
          <a:ln w="635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29C8EB97-0437-480D-8287-639ABDEDB875}"/>
              </a:ext>
            </a:extLst>
          </p:cNvPr>
          <p:cNvSpPr/>
          <p:nvPr/>
        </p:nvSpPr>
        <p:spPr>
          <a:xfrm>
            <a:off x="2560707" y="4252641"/>
            <a:ext cx="1061665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chemeClr val="tx1"/>
                </a:solidFill>
              </a:rPr>
              <a:t>https://integrations.1cdialog.com/integration/webhook/580108:APYcQCNhrB5dpshzTT9uaLjvLhxi0FCK/callback</a:t>
            </a:r>
            <a:endParaRPr lang="ru-RU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809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54B112A-184D-4D23-980F-EA24127B2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79536"/>
            <a:ext cx="11522075" cy="6121102"/>
          </a:xfrm>
          <a:prstGeom prst="rect">
            <a:avLst/>
          </a:prstGeom>
        </p:spPr>
      </p:pic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2DBBC06C-FA37-4A3F-B986-F9C8551522F8}"/>
              </a:ext>
            </a:extLst>
          </p:cNvPr>
          <p:cNvSpPr/>
          <p:nvPr/>
        </p:nvSpPr>
        <p:spPr bwMode="auto">
          <a:xfrm>
            <a:off x="4248869" y="4003709"/>
            <a:ext cx="7056784" cy="43200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ffectLst/>
          <a:ex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81000" marR="0" indent="-381000" algn="l" defTabSz="914400" rtl="0" eaLnBrk="1" fontAlgn="base" latinLnBrk="0" hangingPunct="1">
              <a:lnSpc>
                <a:spcPct val="85000"/>
              </a:lnSpc>
              <a:spcBef>
                <a:spcPct val="50000"/>
              </a:spcBef>
              <a:spcAft>
                <a:spcPct val="0"/>
              </a:spcAft>
              <a:buClrTx/>
              <a:buSzPct val="120000"/>
              <a:buFontTx/>
              <a:buBlip>
                <a:blip r:embed="rId3"/>
              </a:buBlip>
              <a:tabLst/>
            </a:pPr>
            <a:endParaRPr kumimoji="0" lang="ru-RU" sz="2100" b="0" i="0" u="none" strike="noStrike" cap="none" normalizeH="0" baseline="0">
              <a:ln>
                <a:noFill/>
              </a:ln>
              <a:solidFill>
                <a:srgbClr val="0066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10CB3A-F098-4B62-8255-465E3A0B7D32}"/>
              </a:ext>
            </a:extLst>
          </p:cNvPr>
          <p:cNvSpPr txBox="1"/>
          <p:nvPr/>
        </p:nvSpPr>
        <p:spPr>
          <a:xfrm>
            <a:off x="0" y="863823"/>
            <a:ext cx="2803973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900" b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900" b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en-US" sz="900" b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createUser</a:t>
            </a:r>
            <a:r>
              <a:rPr lang="en-US" sz="900" b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{</a:t>
            </a:r>
          </a:p>
          <a:p>
            <a:pPr marL="0" indent="0">
              <a:buNone/>
            </a:pPr>
            <a:r>
              <a:rPr lang="en-US" sz="900" b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sz="900" b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extUserId</a:t>
            </a:r>
            <a:r>
              <a:rPr lang="en-US" sz="900" b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</a:t>
            </a:r>
            <a:r>
              <a:rPr lang="ru-RU" sz="900" b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sz="900" b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00,</a:t>
            </a:r>
          </a:p>
          <a:p>
            <a:pPr marL="0" indent="0">
              <a:buNone/>
            </a:pPr>
            <a:r>
              <a:rPr lang="en-US" sz="900" b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"name": "</a:t>
            </a:r>
            <a:r>
              <a:rPr lang="ru-RU" sz="900" b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Магазин",</a:t>
            </a:r>
          </a:p>
          <a:p>
            <a:pPr marL="0" indent="0">
              <a:buNone/>
            </a:pPr>
            <a:r>
              <a:rPr lang="ru-RU" sz="900" b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sz="900" b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sz="900" b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ru-RU" sz="900" b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Интернет-магазин"</a:t>
            </a:r>
          </a:p>
          <a:p>
            <a:pPr marL="0" indent="0">
              <a:buNone/>
            </a:pPr>
            <a:r>
              <a:rPr lang="ru-RU" sz="900" b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buNone/>
            </a:pPr>
            <a:r>
              <a:rPr lang="ru-RU" sz="900" b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9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1014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web server Icon - Free PNG &amp; SVG 2346885 - Noun Project">
            <a:extLst>
              <a:ext uri="{FF2B5EF4-FFF2-40B4-BE49-F238E27FC236}">
                <a16:creationId xmlns:a16="http://schemas.microsoft.com/office/drawing/2014/main" id="{3D041E94-B9C8-4F1B-A6B5-02642FBE8C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525" y="1655911"/>
            <a:ext cx="1584176" cy="158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web server Icon - Free PNG &amp; SVG 2346885 - Noun Project">
            <a:extLst>
              <a:ext uri="{FF2B5EF4-FFF2-40B4-BE49-F238E27FC236}">
                <a16:creationId xmlns:a16="http://schemas.microsoft.com/office/drawing/2014/main" id="{2E573A38-EC92-4669-9950-8BDBC1254F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7341" y="1655911"/>
            <a:ext cx="1584176" cy="158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E93D37-F656-493A-85D9-5334AC8625C9}"/>
              </a:ext>
            </a:extLst>
          </p:cNvPr>
          <p:cNvSpPr txBox="1"/>
          <p:nvPr/>
        </p:nvSpPr>
        <p:spPr>
          <a:xfrm>
            <a:off x="7572003" y="751150"/>
            <a:ext cx="34348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0" dirty="0">
                <a:solidFill>
                  <a:schemeClr val="tx1"/>
                </a:solidFill>
              </a:rPr>
              <a:t>Сервер </a:t>
            </a:r>
            <a:br>
              <a:rPr lang="ru-RU" b="0" dirty="0">
                <a:solidFill>
                  <a:schemeClr val="tx1"/>
                </a:solidFill>
              </a:rPr>
            </a:br>
            <a:r>
              <a:rPr lang="ru-RU" b="0" dirty="0">
                <a:solidFill>
                  <a:schemeClr val="tx1"/>
                </a:solidFill>
              </a:rPr>
              <a:t>Системы взаимодействия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ED5514-AAFB-4A55-8B82-E8491A69951B}"/>
              </a:ext>
            </a:extLst>
          </p:cNvPr>
          <p:cNvSpPr txBox="1"/>
          <p:nvPr/>
        </p:nvSpPr>
        <p:spPr>
          <a:xfrm>
            <a:off x="824566" y="719807"/>
            <a:ext cx="224010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0" dirty="0">
                <a:solidFill>
                  <a:schemeClr val="tx1"/>
                </a:solidFill>
              </a:rPr>
              <a:t>Сервер </a:t>
            </a:r>
            <a:br>
              <a:rPr lang="ru-RU" b="0" dirty="0">
                <a:solidFill>
                  <a:schemeClr val="tx1"/>
                </a:solidFill>
              </a:rPr>
            </a:br>
            <a:r>
              <a:rPr lang="ru-RU" b="0" dirty="0">
                <a:solidFill>
                  <a:schemeClr val="tx1"/>
                </a:solidFill>
              </a:rPr>
              <a:t>веб-приложения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B6A6AC-820F-466D-98A7-D1E92BBC4422}"/>
              </a:ext>
            </a:extLst>
          </p:cNvPr>
          <p:cNvSpPr txBox="1"/>
          <p:nvPr/>
        </p:nvSpPr>
        <p:spPr>
          <a:xfrm>
            <a:off x="1351337" y="5391036"/>
            <a:ext cx="120937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0" dirty="0">
                <a:solidFill>
                  <a:schemeClr val="tx1"/>
                </a:solidFill>
              </a:rPr>
              <a:t>Браузер</a:t>
            </a:r>
          </a:p>
        </p:txBody>
      </p:sp>
      <p:pic>
        <p:nvPicPr>
          <p:cNvPr id="1036" name="Picture 12" descr="Browser - Free web icons">
            <a:extLst>
              <a:ext uri="{FF2B5EF4-FFF2-40B4-BE49-F238E27FC236}">
                <a16:creationId xmlns:a16="http://schemas.microsoft.com/office/drawing/2014/main" id="{8774C038-7F06-4F38-B6E7-EF69D62E6D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442" y="4194931"/>
            <a:ext cx="1214265" cy="1214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584696C0-85C9-4E85-B33F-81E338023CE0}"/>
              </a:ext>
            </a:extLst>
          </p:cNvPr>
          <p:cNvCxnSpPr/>
          <p:nvPr/>
        </p:nvCxnSpPr>
        <p:spPr bwMode="auto">
          <a:xfrm>
            <a:off x="1944613" y="4032175"/>
            <a:ext cx="914400" cy="914400"/>
          </a:xfrm>
          <a:prstGeom prst="straightConnector1">
            <a:avLst/>
          </a:prstGeom>
          <a:solidFill>
            <a:srgbClr val="00FF00">
              <a:alpha val="75000"/>
            </a:srgbClr>
          </a:solidFill>
          <a:ln>
            <a:noFill/>
            <a:tailEnd type="triangle"/>
          </a:ln>
          <a:effectLst/>
          <a:extLst>
            <a:ext uri="{91240B29-F687-4F45-9708-019B960494DF}">
              <a14:hiddenLine xmlns:a14="http://schemas.microsoft.com/office/drawing/2010/main" w="2857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8FECD16E-E8A2-4072-A760-8D91042DEC6C}"/>
              </a:ext>
            </a:extLst>
          </p:cNvPr>
          <p:cNvCxnSpPr/>
          <p:nvPr/>
        </p:nvCxnSpPr>
        <p:spPr bwMode="auto">
          <a:xfrm flipV="1">
            <a:off x="1944613" y="3384103"/>
            <a:ext cx="0" cy="648072"/>
          </a:xfrm>
          <a:prstGeom prst="straightConnector1">
            <a:avLst/>
          </a:prstGeom>
          <a:solidFill>
            <a:srgbClr val="00FF00">
              <a:alpha val="75000"/>
            </a:srgbClr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D5CB748A-127D-41BB-ADEE-5371324D83D3}"/>
              </a:ext>
            </a:extLst>
          </p:cNvPr>
          <p:cNvCxnSpPr>
            <a:cxnSpLocks/>
          </p:cNvCxnSpPr>
          <p:nvPr/>
        </p:nvCxnSpPr>
        <p:spPr bwMode="auto">
          <a:xfrm>
            <a:off x="2859013" y="2375991"/>
            <a:ext cx="5422304" cy="0"/>
          </a:xfrm>
          <a:prstGeom prst="straightConnector1">
            <a:avLst/>
          </a:prstGeom>
          <a:solidFill>
            <a:srgbClr val="00FF00">
              <a:alpha val="75000"/>
            </a:srgbClr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21001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12973667-BA01-4C8F-BC4D-8584607FB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421" y="2736031"/>
            <a:ext cx="4007492" cy="2380938"/>
          </a:xfrm>
          <a:prstGeom prst="rect">
            <a:avLst/>
          </a:prstGeom>
          <a:ln>
            <a:solidFill>
              <a:schemeClr val="accent6"/>
            </a:solidFill>
          </a:ln>
        </p:spPr>
      </p:pic>
      <p:sp>
        <p:nvSpPr>
          <p:cNvPr id="16" name="Rectangle 2">
            <a:extLst>
              <a:ext uri="{FF2B5EF4-FFF2-40B4-BE49-F238E27FC236}">
                <a16:creationId xmlns:a16="http://schemas.microsoft.com/office/drawing/2014/main" id="{973A5E67-D7EE-439F-AFB1-713B28F046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728589" y="107950"/>
            <a:ext cx="8893175" cy="1022350"/>
          </a:xfrm>
        </p:spPr>
        <p:txBody>
          <a:bodyPr/>
          <a:lstStyle/>
          <a:p>
            <a:r>
              <a:rPr lang="ru-RU" altLang="ru-RU" dirty="0"/>
              <a:t>Интеграция с </a:t>
            </a:r>
            <a:r>
              <a:rPr lang="en-US" altLang="ru-RU" dirty="0"/>
              <a:t>WhatsApp</a:t>
            </a:r>
            <a:endParaRPr lang="ru-RU" altLang="ru-RU" dirty="0"/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7A8144BB-703E-41B4-834D-D3A73A854AF1}"/>
              </a:ext>
            </a:extLst>
          </p:cNvPr>
          <p:cNvGrpSpPr/>
          <p:nvPr/>
        </p:nvGrpSpPr>
        <p:grpSpPr>
          <a:xfrm>
            <a:off x="4290824" y="3518304"/>
            <a:ext cx="3702461" cy="816392"/>
            <a:chOff x="4378708" y="791815"/>
            <a:chExt cx="3702461" cy="816392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580A3ABB-9193-4795-B34A-D92D872396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7169" y="791815"/>
              <a:ext cx="814000" cy="816392"/>
            </a:xfrm>
            <a:prstGeom prst="rect">
              <a:avLst/>
            </a:prstGeom>
          </p:spPr>
        </p:pic>
        <p:cxnSp>
          <p:nvCxnSpPr>
            <p:cNvPr id="19" name="Прямая со стрелкой 18">
              <a:extLst>
                <a:ext uri="{FF2B5EF4-FFF2-40B4-BE49-F238E27FC236}">
                  <a16:creationId xmlns:a16="http://schemas.microsoft.com/office/drawing/2014/main" id="{5EE8723D-E274-4940-B1A7-ABA695D84A07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378708" y="1219971"/>
              <a:ext cx="2822490" cy="0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triangl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732F83F5-6F29-4530-84BC-5F27043894E4}"/>
              </a:ext>
            </a:extLst>
          </p:cNvPr>
          <p:cNvGrpSpPr/>
          <p:nvPr/>
        </p:nvGrpSpPr>
        <p:grpSpPr>
          <a:xfrm>
            <a:off x="4320878" y="2960386"/>
            <a:ext cx="1368151" cy="1503837"/>
            <a:chOff x="4422045" y="2916921"/>
            <a:chExt cx="1368151" cy="1503837"/>
          </a:xfrm>
        </p:grpSpPr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64B4A840-B357-4EB6-9C7F-60E0B3FB4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80917" y="3604366"/>
              <a:ext cx="850408" cy="81639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8949904-9FC6-410F-9651-DE8873B0E4CF}"/>
                </a:ext>
              </a:extLst>
            </p:cNvPr>
            <p:cNvSpPr txBox="1"/>
            <p:nvPr/>
          </p:nvSpPr>
          <p:spPr>
            <a:xfrm>
              <a:off x="4422045" y="2916921"/>
              <a:ext cx="13681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1800" b="0" dirty="0">
                  <a:solidFill>
                    <a:schemeClr val="tx1"/>
                  </a:solidFill>
                </a:rPr>
                <a:t>Бизнес аккаунт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97746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394E-6 -4.75257E-7 L 0.09823 -4.75257E-7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0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2A0FC1-54A8-4C5F-9A1C-7F7932D26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ru-RU" dirty="0"/>
              <a:t>Интеграция с </a:t>
            </a:r>
            <a:r>
              <a:rPr lang="en-US" altLang="ru-RU" dirty="0"/>
              <a:t>WhatsApp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43BD5F-C5AA-496E-9A62-4A5CDA6A15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463" y="1606556"/>
            <a:ext cx="10934700" cy="2994025"/>
          </a:xfrm>
        </p:spPr>
        <p:txBody>
          <a:bodyPr/>
          <a:lstStyle/>
          <a:p>
            <a:r>
              <a:rPr lang="ru-RU" dirty="0"/>
              <a:t>Получение бизнес-аккаунта </a:t>
            </a:r>
            <a:r>
              <a:rPr lang="en-US" dirty="0"/>
              <a:t>WhatsApp</a:t>
            </a:r>
            <a:endParaRPr lang="ru-RU" dirty="0"/>
          </a:p>
          <a:p>
            <a:pPr lvl="1"/>
            <a:r>
              <a:rPr lang="en-US" dirty="0"/>
              <a:t>WhatsApp Business API (WABA) 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6DF87C7-4F32-41BA-909C-D9B37629C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4374" y="1511895"/>
            <a:ext cx="850408" cy="816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3064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-01">
            <a:hlinkClick r:id="" action="ppaction://media"/>
            <a:extLst>
              <a:ext uri="{FF2B5EF4-FFF2-40B4-BE49-F238E27FC236}">
                <a16:creationId xmlns:a16="http://schemas.microsoft.com/office/drawing/2014/main" id="{51259133-FFED-4C54-9BD1-CBD7A85885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1520488" cy="648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13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2 Телефон">
            <a:hlinkClick r:id="" action="ppaction://media"/>
            <a:extLst>
              <a:ext uri="{FF2B5EF4-FFF2-40B4-BE49-F238E27FC236}">
                <a16:creationId xmlns:a16="http://schemas.microsoft.com/office/drawing/2014/main" id="{531223ED-B4C5-4D5D-9672-AC838DA15A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48869" y="431775"/>
            <a:ext cx="2430157" cy="54000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FDABA38-40C0-4151-BE49-ECF5A08512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6053" y="-61708"/>
            <a:ext cx="4896000" cy="6542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458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7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3 Интеграция">
            <a:hlinkClick r:id="" action="ppaction://media"/>
            <a:extLst>
              <a:ext uri="{FF2B5EF4-FFF2-40B4-BE49-F238E27FC236}">
                <a16:creationId xmlns:a16="http://schemas.microsoft.com/office/drawing/2014/main" id="{4DCE4509-7620-40D8-A559-C8567FBF1A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1520488" cy="648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941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88296E-33E8-4402-B4E5-3FF8F9063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Встраиваемый чат (8.3.23)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6A3FD3-3CC2-4C46-A9F7-92217686C2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9148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AA607C-0121-4DAB-8BB3-6F6E0C570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ДЕМО</a:t>
            </a:r>
          </a:p>
        </p:txBody>
      </p:sp>
      <p:pic>
        <p:nvPicPr>
          <p:cNvPr id="4" name="WebChat">
            <a:hlinkClick r:id="" action="ppaction://media"/>
            <a:extLst>
              <a:ext uri="{FF2B5EF4-FFF2-40B4-BE49-F238E27FC236}">
                <a16:creationId xmlns:a16="http://schemas.microsoft.com/office/drawing/2014/main" id="{6883C09E-852B-41B2-AFE5-B7643E45AD0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1520694" cy="6480175"/>
          </a:xfrm>
        </p:spPr>
      </p:pic>
    </p:spTree>
    <p:extLst>
      <p:ext uri="{BB962C8B-B14F-4D97-AF65-F5344CB8AC3E}">
        <p14:creationId xmlns:p14="http://schemas.microsoft.com/office/powerpoint/2010/main" val="3439473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3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12973667-BA01-4C8F-BC4D-8584607FB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421" y="2736031"/>
            <a:ext cx="4007492" cy="2380938"/>
          </a:xfrm>
          <a:prstGeom prst="rect">
            <a:avLst/>
          </a:prstGeom>
          <a:ln>
            <a:solidFill>
              <a:schemeClr val="accent6"/>
            </a:solidFill>
          </a:ln>
        </p:spPr>
      </p:pic>
      <p:grpSp>
        <p:nvGrpSpPr>
          <p:cNvPr id="35" name="Группа 34">
            <a:extLst>
              <a:ext uri="{FF2B5EF4-FFF2-40B4-BE49-F238E27FC236}">
                <a16:creationId xmlns:a16="http://schemas.microsoft.com/office/drawing/2014/main" id="{5CCB14DB-B515-4385-8DA2-3DB2CE673D10}"/>
              </a:ext>
            </a:extLst>
          </p:cNvPr>
          <p:cNvGrpSpPr/>
          <p:nvPr/>
        </p:nvGrpSpPr>
        <p:grpSpPr>
          <a:xfrm>
            <a:off x="4292408" y="3584151"/>
            <a:ext cx="3757371" cy="816392"/>
            <a:chOff x="4328714" y="877877"/>
            <a:chExt cx="3757371" cy="816392"/>
          </a:xfrm>
        </p:grpSpPr>
        <p:pic>
          <p:nvPicPr>
            <p:cNvPr id="36" name="Рисунок 35">
              <a:extLst>
                <a:ext uri="{FF2B5EF4-FFF2-40B4-BE49-F238E27FC236}">
                  <a16:creationId xmlns:a16="http://schemas.microsoft.com/office/drawing/2014/main" id="{4E16110B-11E7-48A1-A7AB-F19E9481E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9693" y="877877"/>
              <a:ext cx="816392" cy="816392"/>
            </a:xfrm>
            <a:prstGeom prst="rect">
              <a:avLst/>
            </a:prstGeom>
          </p:spPr>
        </p:pic>
        <p:cxnSp>
          <p:nvCxnSpPr>
            <p:cNvPr id="37" name="Прямая со стрелкой 36">
              <a:extLst>
                <a:ext uri="{FF2B5EF4-FFF2-40B4-BE49-F238E27FC236}">
                  <a16:creationId xmlns:a16="http://schemas.microsoft.com/office/drawing/2014/main" id="{9BAC7322-B08D-4819-A0F3-2188F7A37752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328714" y="1286073"/>
              <a:ext cx="2872484" cy="0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triangl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sp>
        <p:nvSpPr>
          <p:cNvPr id="16" name="Rectangle 2">
            <a:extLst>
              <a:ext uri="{FF2B5EF4-FFF2-40B4-BE49-F238E27FC236}">
                <a16:creationId xmlns:a16="http://schemas.microsoft.com/office/drawing/2014/main" id="{973A5E67-D7EE-439F-AFB1-713B28F046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728589" y="107950"/>
            <a:ext cx="8893175" cy="1022350"/>
          </a:xfrm>
        </p:spPr>
        <p:txBody>
          <a:bodyPr/>
          <a:lstStyle/>
          <a:p>
            <a:r>
              <a:rPr lang="ru-RU" altLang="ru-RU" dirty="0"/>
              <a:t>Интеграция с </a:t>
            </a:r>
            <a:r>
              <a:rPr lang="en-US" altLang="ru-RU" dirty="0"/>
              <a:t>Telegram</a:t>
            </a:r>
            <a:endParaRPr lang="ru-RU" altLang="ru-RU" dirty="0"/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AF39A612-AA17-420B-9361-A26590F6DF9D}"/>
              </a:ext>
            </a:extLst>
          </p:cNvPr>
          <p:cNvGrpSpPr/>
          <p:nvPr/>
        </p:nvGrpSpPr>
        <p:grpSpPr>
          <a:xfrm>
            <a:off x="4320877" y="3165002"/>
            <a:ext cx="888029" cy="1235541"/>
            <a:chOff x="4396606" y="3165002"/>
            <a:chExt cx="888029" cy="1235541"/>
          </a:xfrm>
        </p:grpSpPr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F55A48CD-A4EC-4680-8080-57FA745CA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96606" y="3584151"/>
              <a:ext cx="888029" cy="81639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7816147-C3C3-42DF-8250-CBCF6A0FFC97}"/>
                </a:ext>
              </a:extLst>
            </p:cNvPr>
            <p:cNvSpPr txBox="1"/>
            <p:nvPr/>
          </p:nvSpPr>
          <p:spPr>
            <a:xfrm>
              <a:off x="4526816" y="3165002"/>
              <a:ext cx="6276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b="0" dirty="0">
                  <a:solidFill>
                    <a:schemeClr val="tx1"/>
                  </a:solidFill>
                </a:rPr>
                <a:t>Бот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54236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1736E-6 4.50759E-7 L 0.08625 4.50759E-7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1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12973667-BA01-4C8F-BC4D-8584607FB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421" y="2736031"/>
            <a:ext cx="4007492" cy="2380938"/>
          </a:xfrm>
          <a:prstGeom prst="rect">
            <a:avLst/>
          </a:prstGeom>
          <a:ln>
            <a:solidFill>
              <a:schemeClr val="accent6"/>
            </a:solidFill>
          </a:ln>
        </p:spPr>
      </p:pic>
      <p:grpSp>
        <p:nvGrpSpPr>
          <p:cNvPr id="35" name="Группа 34">
            <a:extLst>
              <a:ext uri="{FF2B5EF4-FFF2-40B4-BE49-F238E27FC236}">
                <a16:creationId xmlns:a16="http://schemas.microsoft.com/office/drawing/2014/main" id="{5CCB14DB-B515-4385-8DA2-3DB2CE673D10}"/>
              </a:ext>
            </a:extLst>
          </p:cNvPr>
          <p:cNvGrpSpPr/>
          <p:nvPr/>
        </p:nvGrpSpPr>
        <p:grpSpPr>
          <a:xfrm>
            <a:off x="4361636" y="2297310"/>
            <a:ext cx="3741767" cy="1618880"/>
            <a:chOff x="4340598" y="791815"/>
            <a:chExt cx="3741767" cy="1618880"/>
          </a:xfrm>
        </p:grpSpPr>
        <p:pic>
          <p:nvPicPr>
            <p:cNvPr id="36" name="Рисунок 35">
              <a:extLst>
                <a:ext uri="{FF2B5EF4-FFF2-40B4-BE49-F238E27FC236}">
                  <a16:creationId xmlns:a16="http://schemas.microsoft.com/office/drawing/2014/main" id="{4E16110B-11E7-48A1-A7AB-F19E9481E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5973" y="791815"/>
              <a:ext cx="816392" cy="816392"/>
            </a:xfrm>
            <a:prstGeom prst="rect">
              <a:avLst/>
            </a:prstGeom>
          </p:spPr>
        </p:pic>
        <p:cxnSp>
          <p:nvCxnSpPr>
            <p:cNvPr id="37" name="Прямая со стрелкой 36">
              <a:extLst>
                <a:ext uri="{FF2B5EF4-FFF2-40B4-BE49-F238E27FC236}">
                  <a16:creationId xmlns:a16="http://schemas.microsoft.com/office/drawing/2014/main" id="{9BAC7322-B08D-4819-A0F3-2188F7A37752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340598" y="1286073"/>
              <a:ext cx="2860600" cy="1124622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triangl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sp>
        <p:nvSpPr>
          <p:cNvPr id="16" name="Rectangle 2">
            <a:extLst>
              <a:ext uri="{FF2B5EF4-FFF2-40B4-BE49-F238E27FC236}">
                <a16:creationId xmlns:a16="http://schemas.microsoft.com/office/drawing/2014/main" id="{973A5E67-D7EE-439F-AFB1-713B28F046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44413" y="107950"/>
            <a:ext cx="8893175" cy="1022350"/>
          </a:xfrm>
        </p:spPr>
        <p:txBody>
          <a:bodyPr/>
          <a:lstStyle/>
          <a:p>
            <a:r>
              <a:rPr lang="ru-RU" b="1" dirty="0"/>
              <a:t>ВНЕШНИЕ ИНТЕГРАЦИИ</a:t>
            </a:r>
            <a:br>
              <a:rPr lang="ru-RU" b="1" dirty="0"/>
            </a:br>
            <a:r>
              <a:rPr lang="ru-RU" b="1" dirty="0"/>
              <a:t>ИНТЕРАКТИВНОЕ ОБЩЕНИЕ</a:t>
            </a:r>
            <a:endParaRPr lang="ru-RU" altLang="ru-RU" dirty="0"/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7A8144BB-703E-41B4-834D-D3A73A854AF1}"/>
              </a:ext>
            </a:extLst>
          </p:cNvPr>
          <p:cNvGrpSpPr/>
          <p:nvPr/>
        </p:nvGrpSpPr>
        <p:grpSpPr>
          <a:xfrm>
            <a:off x="4361636" y="3344823"/>
            <a:ext cx="3702461" cy="816392"/>
            <a:chOff x="4378708" y="791815"/>
            <a:chExt cx="3702461" cy="816392"/>
          </a:xfrm>
        </p:grpSpPr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580A3ABB-9193-4795-B34A-D92D872396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7169" y="791815"/>
              <a:ext cx="814000" cy="816392"/>
            </a:xfrm>
            <a:prstGeom prst="rect">
              <a:avLst/>
            </a:prstGeom>
          </p:spPr>
        </p:pic>
        <p:cxnSp>
          <p:nvCxnSpPr>
            <p:cNvPr id="19" name="Прямая со стрелкой 18">
              <a:extLst>
                <a:ext uri="{FF2B5EF4-FFF2-40B4-BE49-F238E27FC236}">
                  <a16:creationId xmlns:a16="http://schemas.microsoft.com/office/drawing/2014/main" id="{5EE8723D-E274-4940-B1A7-ABA695D84A07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378708" y="1286073"/>
              <a:ext cx="2822490" cy="322134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triangl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grpSp>
        <p:nvGrpSpPr>
          <p:cNvPr id="9217" name="Группа 9216">
            <a:extLst>
              <a:ext uri="{FF2B5EF4-FFF2-40B4-BE49-F238E27FC236}">
                <a16:creationId xmlns:a16="http://schemas.microsoft.com/office/drawing/2014/main" id="{EF8D141E-5517-47DD-B492-A07268A3E9FD}"/>
              </a:ext>
            </a:extLst>
          </p:cNvPr>
          <p:cNvGrpSpPr/>
          <p:nvPr/>
        </p:nvGrpSpPr>
        <p:grpSpPr>
          <a:xfrm>
            <a:off x="4361636" y="1208887"/>
            <a:ext cx="3783159" cy="2498556"/>
            <a:chOff x="4361636" y="791815"/>
            <a:chExt cx="3783159" cy="2498556"/>
          </a:xfrm>
        </p:grpSpPr>
        <p:pic>
          <p:nvPicPr>
            <p:cNvPr id="27" name="Рисунок 26">
              <a:extLst>
                <a:ext uri="{FF2B5EF4-FFF2-40B4-BE49-F238E27FC236}">
                  <a16:creationId xmlns:a16="http://schemas.microsoft.com/office/drawing/2014/main" id="{0187C649-0C22-4C2F-8E3F-892BDFA6DE9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03544" y="791815"/>
              <a:ext cx="941251" cy="816392"/>
            </a:xfrm>
            <a:prstGeom prst="rect">
              <a:avLst/>
            </a:prstGeom>
          </p:spPr>
        </p:pic>
        <p:cxnSp>
          <p:nvCxnSpPr>
            <p:cNvPr id="29" name="Прямая со стрелкой 28">
              <a:extLst>
                <a:ext uri="{FF2B5EF4-FFF2-40B4-BE49-F238E27FC236}">
                  <a16:creationId xmlns:a16="http://schemas.microsoft.com/office/drawing/2014/main" id="{19E5A0B7-1B86-4670-A2E4-3C4526D9603A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361636" y="1286073"/>
              <a:ext cx="2839562" cy="2004298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triangl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9F43B946-C2E8-4800-B16F-37974E40045C}"/>
              </a:ext>
            </a:extLst>
          </p:cNvPr>
          <p:cNvSpPr txBox="1"/>
          <p:nvPr/>
        </p:nvSpPr>
        <p:spPr>
          <a:xfrm>
            <a:off x="8028562" y="3556069"/>
            <a:ext cx="242726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tx1"/>
                </a:solidFill>
              </a:rPr>
              <a:t>WhatsApp (8.3.23)</a:t>
            </a:r>
            <a:endParaRPr lang="ru-RU" b="0" dirty="0">
              <a:solidFill>
                <a:schemeClr val="tx1"/>
              </a:solidFill>
            </a:endParaRPr>
          </a:p>
        </p:txBody>
      </p:sp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E15E49AE-48A0-4134-93BD-8A34F5CC6638}"/>
              </a:ext>
            </a:extLst>
          </p:cNvPr>
          <p:cNvGrpSpPr/>
          <p:nvPr/>
        </p:nvGrpSpPr>
        <p:grpSpPr>
          <a:xfrm>
            <a:off x="7335375" y="4298478"/>
            <a:ext cx="4248472" cy="669801"/>
            <a:chOff x="1224533" y="5616351"/>
            <a:chExt cx="4248472" cy="669801"/>
          </a:xfrm>
        </p:grpSpPr>
        <p:pic>
          <p:nvPicPr>
            <p:cNvPr id="30" name="Picture 2" descr="Free icon &quot;Chats icon&quot;">
              <a:extLst>
                <a:ext uri="{FF2B5EF4-FFF2-40B4-BE49-F238E27FC236}">
                  <a16:creationId xmlns:a16="http://schemas.microsoft.com/office/drawing/2014/main" id="{5DC302AC-1985-4440-BBB3-BAB0E3B1B5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4533" y="5616351"/>
              <a:ext cx="735530" cy="6698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3106B69-1677-470B-8B91-3EECA256D9BC}"/>
                </a:ext>
              </a:extLst>
            </p:cNvPr>
            <p:cNvSpPr txBox="1"/>
            <p:nvPr/>
          </p:nvSpPr>
          <p:spPr>
            <a:xfrm>
              <a:off x="1948579" y="5713419"/>
              <a:ext cx="3524426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b="0" dirty="0">
                  <a:solidFill>
                    <a:schemeClr val="tx1"/>
                  </a:solidFill>
                </a:rPr>
                <a:t>Встраиваемый чат(8.3.23)</a:t>
              </a:r>
            </a:p>
          </p:txBody>
        </p:sp>
      </p:grpSp>
      <p:cxnSp>
        <p:nvCxnSpPr>
          <p:cNvPr id="32" name="Прямая со стрелкой 31">
            <a:extLst>
              <a:ext uri="{FF2B5EF4-FFF2-40B4-BE49-F238E27FC236}">
                <a16:creationId xmlns:a16="http://schemas.microsoft.com/office/drawing/2014/main" id="{96BE2C64-D59C-46D2-9691-04BC5243CB31}"/>
              </a:ext>
            </a:extLst>
          </p:cNvPr>
          <p:cNvCxnSpPr>
            <a:cxnSpLocks/>
          </p:cNvCxnSpPr>
          <p:nvPr/>
        </p:nvCxnSpPr>
        <p:spPr bwMode="auto">
          <a:xfrm>
            <a:off x="4361636" y="4737279"/>
            <a:ext cx="2822490" cy="0"/>
          </a:xfrm>
          <a:prstGeom prst="straightConnector1">
            <a:avLst/>
          </a:prstGeom>
          <a:solidFill>
            <a:srgbClr val="00FF00">
              <a:alpha val="75000"/>
            </a:srgbClr>
          </a:solidFill>
          <a:ln w="88900" cap="flat" cmpd="sng" algn="ctr">
            <a:solidFill>
              <a:schemeClr val="accent6"/>
            </a:solidFill>
            <a:prstDash val="solid"/>
            <a:round/>
            <a:headEnd type="triangle" w="med" len="lg"/>
            <a:tailEnd type="triangle" w="med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grpSp>
        <p:nvGrpSpPr>
          <p:cNvPr id="33" name="Группа 32">
            <a:extLst>
              <a:ext uri="{FF2B5EF4-FFF2-40B4-BE49-F238E27FC236}">
                <a16:creationId xmlns:a16="http://schemas.microsoft.com/office/drawing/2014/main" id="{04A44332-D66C-4187-B7AA-9669F5E35FB8}"/>
              </a:ext>
            </a:extLst>
          </p:cNvPr>
          <p:cNvGrpSpPr/>
          <p:nvPr/>
        </p:nvGrpSpPr>
        <p:grpSpPr>
          <a:xfrm>
            <a:off x="4968950" y="5327383"/>
            <a:ext cx="3175584" cy="912235"/>
            <a:chOff x="4906781" y="695972"/>
            <a:chExt cx="3175584" cy="912235"/>
          </a:xfrm>
        </p:grpSpPr>
        <p:pic>
          <p:nvPicPr>
            <p:cNvPr id="34" name="Рисунок 33">
              <a:extLst>
                <a:ext uri="{FF2B5EF4-FFF2-40B4-BE49-F238E27FC236}">
                  <a16:creationId xmlns:a16="http://schemas.microsoft.com/office/drawing/2014/main" id="{83E35925-AC38-4254-A084-72A705EA9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5973" y="791815"/>
              <a:ext cx="816392" cy="816392"/>
            </a:xfrm>
            <a:prstGeom prst="rect">
              <a:avLst/>
            </a:prstGeom>
          </p:spPr>
        </p:pic>
        <p:cxnSp>
          <p:nvCxnSpPr>
            <p:cNvPr id="38" name="Прямая со стрелкой 37">
              <a:extLst>
                <a:ext uri="{FF2B5EF4-FFF2-40B4-BE49-F238E27FC236}">
                  <a16:creationId xmlns:a16="http://schemas.microsoft.com/office/drawing/2014/main" id="{7FDF95E1-7832-445D-A7E9-E9761249F1CC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4906781" y="695972"/>
              <a:ext cx="2253286" cy="572371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triangl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pic>
        <p:nvPicPr>
          <p:cNvPr id="39" name="Picture 5">
            <a:extLst>
              <a:ext uri="{FF2B5EF4-FFF2-40B4-BE49-F238E27FC236}">
                <a16:creationId xmlns:a16="http://schemas.microsoft.com/office/drawing/2014/main" id="{FC42B1FC-FC3C-4522-AD3C-A90557568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3034" y="5076062"/>
            <a:ext cx="502640" cy="502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FDE36B2F-A287-4910-AEEE-6004EBC6DCE6}"/>
              </a:ext>
            </a:extLst>
          </p:cNvPr>
          <p:cNvSpPr txBox="1"/>
          <p:nvPr/>
        </p:nvSpPr>
        <p:spPr>
          <a:xfrm>
            <a:off x="8209309" y="5692005"/>
            <a:ext cx="3110852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0" dirty="0">
                <a:solidFill>
                  <a:schemeClr val="tx1"/>
                </a:solidFill>
              </a:rPr>
              <a:t>Внешние пользователи</a:t>
            </a:r>
          </a:p>
        </p:txBody>
      </p:sp>
    </p:spTree>
    <p:extLst>
      <p:ext uri="{BB962C8B-B14F-4D97-AF65-F5344CB8AC3E}">
        <p14:creationId xmlns:p14="http://schemas.microsoft.com/office/powerpoint/2010/main" val="3407174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08290D82-B832-4D8A-804F-9F66B01AB1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44413" y="107950"/>
            <a:ext cx="8893175" cy="1022350"/>
          </a:xfrm>
        </p:spPr>
        <p:txBody>
          <a:bodyPr/>
          <a:lstStyle/>
          <a:p>
            <a:r>
              <a:rPr lang="ru-RU" b="1" dirty="0"/>
              <a:t>ВНЕШНИЕ ИНТЕГРАЦИИ</a:t>
            </a:r>
            <a:br>
              <a:rPr lang="ru-RU" b="1" dirty="0"/>
            </a:br>
            <a:r>
              <a:rPr lang="ru-RU" b="1" dirty="0"/>
              <a:t>ИНТЕРАКТИВНОЕ ОБЩЕНИЕ</a:t>
            </a:r>
            <a:endParaRPr lang="ru-RU" alt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5854C84-B156-4889-A0ED-817698CEF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445" y="2049618"/>
            <a:ext cx="4007492" cy="2380938"/>
          </a:xfrm>
          <a:prstGeom prst="rect">
            <a:avLst/>
          </a:prstGeom>
          <a:ln>
            <a:solidFill>
              <a:schemeClr val="accent6"/>
            </a:solidFill>
          </a:ln>
        </p:spPr>
      </p:pic>
      <p:pic>
        <p:nvPicPr>
          <p:cNvPr id="6" name="Picture 3" descr="C:\Users\Gordeev_R\Desktop\Презентация Сергею\СВ\Чатбот.png">
            <a:extLst>
              <a:ext uri="{FF2B5EF4-FFF2-40B4-BE49-F238E27FC236}">
                <a16:creationId xmlns:a16="http://schemas.microsoft.com/office/drawing/2014/main" id="{8973D041-A7D0-419E-B393-AF5C91002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5013" y="2679598"/>
            <a:ext cx="1224136" cy="1120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CFA81F5-D4DB-40AC-ABDF-D85F4FEC30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21477" y="2790429"/>
            <a:ext cx="936105" cy="899315"/>
          </a:xfrm>
          <a:prstGeom prst="rect">
            <a:avLst/>
          </a:prstGeom>
        </p:spPr>
      </p:pic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56F0C64A-6996-4299-BB04-8BBDD181B209}"/>
              </a:ext>
            </a:extLst>
          </p:cNvPr>
          <p:cNvCxnSpPr>
            <a:cxnSpLocks/>
          </p:cNvCxnSpPr>
          <p:nvPr/>
        </p:nvCxnSpPr>
        <p:spPr bwMode="auto">
          <a:xfrm>
            <a:off x="6898987" y="3281079"/>
            <a:ext cx="2822490" cy="0"/>
          </a:xfrm>
          <a:prstGeom prst="straightConnector1">
            <a:avLst/>
          </a:prstGeom>
          <a:solidFill>
            <a:srgbClr val="00FF00">
              <a:alpha val="75000"/>
            </a:srgbClr>
          </a:solidFill>
          <a:ln w="88900" cap="flat" cmpd="sng" algn="ctr">
            <a:solidFill>
              <a:schemeClr val="accent6"/>
            </a:solidFill>
            <a:prstDash val="solid"/>
            <a:round/>
            <a:headEnd type="triangle" w="med" len="lg"/>
            <a:tailEnd type="triangle" w="med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44E6AB9-2868-4C03-88DA-B241C0DDCD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36191" y="4176192"/>
            <a:ext cx="1296144" cy="1296144"/>
          </a:xfrm>
          <a:prstGeom prst="rect">
            <a:avLst/>
          </a:prstGeom>
        </p:spPr>
      </p:pic>
      <p:cxnSp>
        <p:nvCxnSpPr>
          <p:cNvPr id="11" name="Соединитель: изогнутый 10">
            <a:extLst>
              <a:ext uri="{FF2B5EF4-FFF2-40B4-BE49-F238E27FC236}">
                <a16:creationId xmlns:a16="http://schemas.microsoft.com/office/drawing/2014/main" id="{E67809E6-8EE0-429F-B109-C64D2BEAA1FF}"/>
              </a:ext>
            </a:extLst>
          </p:cNvPr>
          <p:cNvCxnSpPr>
            <a:cxnSpLocks/>
          </p:cNvCxnSpPr>
          <p:nvPr/>
        </p:nvCxnSpPr>
        <p:spPr bwMode="auto">
          <a:xfrm rot="10800000" flipV="1">
            <a:off x="3672806" y="3966517"/>
            <a:ext cx="2526630" cy="1145778"/>
          </a:xfrm>
          <a:prstGeom prst="curvedConnector3">
            <a:avLst>
              <a:gd name="adj1" fmla="val 729"/>
            </a:avLst>
          </a:prstGeom>
          <a:solidFill>
            <a:srgbClr val="00FF00">
              <a:alpha val="75000"/>
            </a:srgbClr>
          </a:solidFill>
          <a:ln w="88900" cap="flat" cmpd="sng" algn="ctr">
            <a:solidFill>
              <a:schemeClr val="accent6"/>
            </a:solidFill>
            <a:prstDash val="solid"/>
            <a:round/>
            <a:headEnd type="triangle" w="med" len="lg"/>
            <a:tailEnd type="triangle" w="med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D4E4F56-5538-4B7F-848C-8DA39974078D}"/>
              </a:ext>
            </a:extLst>
          </p:cNvPr>
          <p:cNvSpPr txBox="1"/>
          <p:nvPr/>
        </p:nvSpPr>
        <p:spPr>
          <a:xfrm>
            <a:off x="6226939" y="4539406"/>
            <a:ext cx="49989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b="0" dirty="0">
                <a:solidFill>
                  <a:schemeClr val="tx1"/>
                </a:solidFill>
              </a:rPr>
              <a:t>Сообщить клиенту «Переключаю на оператора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b="0" dirty="0">
                <a:solidFill>
                  <a:schemeClr val="tx1"/>
                </a:solidFill>
              </a:rPr>
              <a:t>Добавить сотрудника в обсуждение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b="0" dirty="0">
                <a:solidFill>
                  <a:schemeClr val="tx1"/>
                </a:solidFill>
              </a:rPr>
              <a:t>Послать сотруднику сообщение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4DFC9A-905B-4B52-947E-0A7F6071CF4C}"/>
              </a:ext>
            </a:extLst>
          </p:cNvPr>
          <p:cNvSpPr txBox="1"/>
          <p:nvPr/>
        </p:nvSpPr>
        <p:spPr>
          <a:xfrm>
            <a:off x="4836588" y="2219349"/>
            <a:ext cx="44911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b="0" dirty="0">
                <a:solidFill>
                  <a:schemeClr val="tx1"/>
                </a:solidFill>
              </a:rPr>
              <a:t>Отвечать в нерабочие часы и в выходные</a:t>
            </a:r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5D887D40-3CB3-4F73-81A9-CDE974BC9F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87239" y="1598076"/>
            <a:ext cx="3142282" cy="4405000"/>
          </a:xfrm>
          <a:prstGeom prst="rect">
            <a:avLst/>
          </a:prstGeom>
        </p:spPr>
      </p:pic>
      <p:sp>
        <p:nvSpPr>
          <p:cNvPr id="31" name="Прямоугольник: скругленные углы 30">
            <a:extLst>
              <a:ext uri="{FF2B5EF4-FFF2-40B4-BE49-F238E27FC236}">
                <a16:creationId xmlns:a16="http://schemas.microsoft.com/office/drawing/2014/main" id="{5104D3AF-2323-4329-8AC9-A179DE93C57E}"/>
              </a:ext>
            </a:extLst>
          </p:cNvPr>
          <p:cNvSpPr/>
          <p:nvPr/>
        </p:nvSpPr>
        <p:spPr bwMode="auto">
          <a:xfrm>
            <a:off x="1987239" y="4566628"/>
            <a:ext cx="2452698" cy="711609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ffectLst/>
          <a:ex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81000" marR="0" indent="-381000" algn="l" defTabSz="914400" rtl="0" eaLnBrk="1" fontAlgn="base" latinLnBrk="0" hangingPunct="1">
              <a:lnSpc>
                <a:spcPct val="85000"/>
              </a:lnSpc>
              <a:spcBef>
                <a:spcPct val="50000"/>
              </a:spcBef>
              <a:spcAft>
                <a:spcPct val="0"/>
              </a:spcAft>
              <a:buClrTx/>
              <a:buSzPct val="120000"/>
              <a:buFontTx/>
              <a:buBlip>
                <a:blip r:embed="rId8"/>
              </a:buBlip>
              <a:tabLst/>
            </a:pPr>
            <a:endParaRPr kumimoji="0" lang="ru-RU" sz="2100" b="0" i="0" u="none" strike="noStrike" cap="none" normalizeH="0" baseline="0">
              <a:ln>
                <a:noFill/>
              </a:ln>
              <a:solidFill>
                <a:srgbClr val="0066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0743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1" grpId="0" animBg="1"/>
      <p:bldP spid="31" grpId="1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E55514-9117-465E-A5BA-4F7915A78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445" y="1079847"/>
            <a:ext cx="10513168" cy="1483283"/>
          </a:xfrm>
        </p:spPr>
        <p:txBody>
          <a:bodyPr/>
          <a:lstStyle/>
          <a:p>
            <a:pPr algn="ctr"/>
            <a:r>
              <a:rPr lang="ru-RU" sz="2800" dirty="0"/>
              <a:t>Интеграция </a:t>
            </a:r>
            <a:br>
              <a:rPr lang="ru-RU" sz="2800" dirty="0"/>
            </a:br>
            <a:r>
              <a:rPr lang="ru-RU" sz="2800" dirty="0"/>
              <a:t>Системы взаимодействия</a:t>
            </a:r>
            <a:br>
              <a:rPr lang="ru-RU" sz="2800" dirty="0"/>
            </a:br>
            <a:r>
              <a:rPr lang="ru-RU" sz="2800" dirty="0"/>
              <a:t>с внешними системами</a:t>
            </a: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B1855B8F-925D-4CBA-9F1E-F2A00F6970C9}"/>
              </a:ext>
            </a:extLst>
          </p:cNvPr>
          <p:cNvSpPr txBox="1">
            <a:spLocks/>
          </p:cNvSpPr>
          <p:nvPr/>
        </p:nvSpPr>
        <p:spPr bwMode="auto">
          <a:xfrm>
            <a:off x="504453" y="4061060"/>
            <a:ext cx="10513168" cy="14832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1" tIns="45716" rIns="91431" bIns="45716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9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Futura PT Demi" panose="020B0702020204020303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Futura PT Demi" panose="020B0702020204020303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Futura PT Demi" panose="020B0702020204020303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Futura PT Demi" panose="020B0702020204020303" pitchFamily="34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Futura PT Demi" panose="020B0702020204020303" pitchFamily="34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Futura PT Demi" panose="020B0702020204020303" pitchFamily="34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Futura PT Demi" panose="020B0702020204020303" pitchFamily="34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2"/>
                </a:solidFill>
                <a:latin typeface="Futura PT Demi" panose="020B0702020204020303" pitchFamily="34" charset="0"/>
              </a:defRPr>
            </a:lvl9pPr>
          </a:lstStyle>
          <a:p>
            <a:pPr algn="ctr"/>
            <a:r>
              <a:rPr lang="ru-RU" sz="4800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929198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12973667-BA01-4C8F-BC4D-8584607FB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421" y="2736031"/>
            <a:ext cx="4007492" cy="2380938"/>
          </a:xfrm>
          <a:prstGeom prst="rect">
            <a:avLst/>
          </a:prstGeom>
          <a:ln>
            <a:solidFill>
              <a:schemeClr val="accent6"/>
            </a:solidFill>
          </a:ln>
        </p:spPr>
      </p:pic>
      <p:grpSp>
        <p:nvGrpSpPr>
          <p:cNvPr id="35" name="Группа 34">
            <a:extLst>
              <a:ext uri="{FF2B5EF4-FFF2-40B4-BE49-F238E27FC236}">
                <a16:creationId xmlns:a16="http://schemas.microsoft.com/office/drawing/2014/main" id="{5CCB14DB-B515-4385-8DA2-3DB2CE673D10}"/>
              </a:ext>
            </a:extLst>
          </p:cNvPr>
          <p:cNvGrpSpPr/>
          <p:nvPr/>
        </p:nvGrpSpPr>
        <p:grpSpPr>
          <a:xfrm>
            <a:off x="5256981" y="3584151"/>
            <a:ext cx="3757371" cy="816392"/>
            <a:chOff x="4328714" y="877877"/>
            <a:chExt cx="3757371" cy="816392"/>
          </a:xfrm>
        </p:grpSpPr>
        <p:pic>
          <p:nvPicPr>
            <p:cNvPr id="36" name="Рисунок 35">
              <a:extLst>
                <a:ext uri="{FF2B5EF4-FFF2-40B4-BE49-F238E27FC236}">
                  <a16:creationId xmlns:a16="http://schemas.microsoft.com/office/drawing/2014/main" id="{4E16110B-11E7-48A1-A7AB-F19E9481E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9693" y="877877"/>
              <a:ext cx="816392" cy="816392"/>
            </a:xfrm>
            <a:prstGeom prst="rect">
              <a:avLst/>
            </a:prstGeom>
          </p:spPr>
        </p:pic>
        <p:cxnSp>
          <p:nvCxnSpPr>
            <p:cNvPr id="37" name="Прямая со стрелкой 36">
              <a:extLst>
                <a:ext uri="{FF2B5EF4-FFF2-40B4-BE49-F238E27FC236}">
                  <a16:creationId xmlns:a16="http://schemas.microsoft.com/office/drawing/2014/main" id="{9BAC7322-B08D-4819-A0F3-2188F7A37752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328714" y="1286073"/>
              <a:ext cx="2872484" cy="0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triangl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sp>
        <p:nvSpPr>
          <p:cNvPr id="16" name="Rectangle 2">
            <a:extLst>
              <a:ext uri="{FF2B5EF4-FFF2-40B4-BE49-F238E27FC236}">
                <a16:creationId xmlns:a16="http://schemas.microsoft.com/office/drawing/2014/main" id="{973A5E67-D7EE-439F-AFB1-713B28F046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728589" y="107950"/>
            <a:ext cx="8893175" cy="1022350"/>
          </a:xfrm>
        </p:spPr>
        <p:txBody>
          <a:bodyPr/>
          <a:lstStyle/>
          <a:p>
            <a:r>
              <a:rPr lang="ru-RU" altLang="ru-RU" dirty="0"/>
              <a:t>Интеграция с </a:t>
            </a:r>
            <a:r>
              <a:rPr lang="en-US" altLang="ru-RU" dirty="0"/>
              <a:t>Telegram</a:t>
            </a:r>
            <a:endParaRPr lang="ru-RU" altLang="ru-RU" dirty="0"/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AF39A612-AA17-420B-9361-A26590F6DF9D}"/>
              </a:ext>
            </a:extLst>
          </p:cNvPr>
          <p:cNvGrpSpPr/>
          <p:nvPr/>
        </p:nvGrpSpPr>
        <p:grpSpPr>
          <a:xfrm>
            <a:off x="4320877" y="3165002"/>
            <a:ext cx="888029" cy="1235541"/>
            <a:chOff x="4396606" y="3165002"/>
            <a:chExt cx="888029" cy="1235541"/>
          </a:xfrm>
        </p:grpSpPr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F55A48CD-A4EC-4680-8080-57FA745CA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96606" y="3584151"/>
              <a:ext cx="888029" cy="81639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7816147-C3C3-42DF-8250-CBCF6A0FFC97}"/>
                </a:ext>
              </a:extLst>
            </p:cNvPr>
            <p:cNvSpPr txBox="1"/>
            <p:nvPr/>
          </p:nvSpPr>
          <p:spPr>
            <a:xfrm>
              <a:off x="4526816" y="3165002"/>
              <a:ext cx="6276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b="0" dirty="0">
                  <a:solidFill>
                    <a:schemeClr val="tx1"/>
                  </a:solidFill>
                </a:rPr>
                <a:t>Бот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17561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12973667-BA01-4C8F-BC4D-8584607FB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421" y="2736031"/>
            <a:ext cx="4007492" cy="2380938"/>
          </a:xfrm>
          <a:prstGeom prst="rect">
            <a:avLst/>
          </a:prstGeom>
          <a:ln>
            <a:solidFill>
              <a:schemeClr val="accent6"/>
            </a:solidFill>
          </a:ln>
        </p:spPr>
      </p:pic>
      <p:sp>
        <p:nvSpPr>
          <p:cNvPr id="16" name="Rectangle 2">
            <a:extLst>
              <a:ext uri="{FF2B5EF4-FFF2-40B4-BE49-F238E27FC236}">
                <a16:creationId xmlns:a16="http://schemas.microsoft.com/office/drawing/2014/main" id="{973A5E67-D7EE-439F-AFB1-713B28F046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728589" y="107950"/>
            <a:ext cx="8893175" cy="1022350"/>
          </a:xfrm>
        </p:spPr>
        <p:txBody>
          <a:bodyPr/>
          <a:lstStyle/>
          <a:p>
            <a:r>
              <a:rPr lang="ru-RU" altLang="ru-RU" dirty="0"/>
              <a:t>Интеграция с </a:t>
            </a:r>
            <a:r>
              <a:rPr lang="en-US" altLang="ru-RU" dirty="0"/>
              <a:t>Telegram</a:t>
            </a:r>
            <a:endParaRPr lang="ru-RU" altLang="ru-RU" dirty="0"/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2EC112D-71CA-401C-95E3-B5E7BF15EC60}"/>
              </a:ext>
            </a:extLst>
          </p:cNvPr>
          <p:cNvGrpSpPr/>
          <p:nvPr/>
        </p:nvGrpSpPr>
        <p:grpSpPr>
          <a:xfrm>
            <a:off x="4320877" y="3165002"/>
            <a:ext cx="6653626" cy="1235541"/>
            <a:chOff x="4320877" y="3165002"/>
            <a:chExt cx="6653626" cy="1235541"/>
          </a:xfrm>
        </p:grpSpPr>
        <p:grpSp>
          <p:nvGrpSpPr>
            <p:cNvPr id="35" name="Группа 34">
              <a:extLst>
                <a:ext uri="{FF2B5EF4-FFF2-40B4-BE49-F238E27FC236}">
                  <a16:creationId xmlns:a16="http://schemas.microsoft.com/office/drawing/2014/main" id="{5CCB14DB-B515-4385-8DA2-3DB2CE673D10}"/>
                </a:ext>
              </a:extLst>
            </p:cNvPr>
            <p:cNvGrpSpPr/>
            <p:nvPr/>
          </p:nvGrpSpPr>
          <p:grpSpPr>
            <a:xfrm>
              <a:off x="5256981" y="3584151"/>
              <a:ext cx="3757371" cy="816392"/>
              <a:chOff x="4328714" y="877877"/>
              <a:chExt cx="3757371" cy="816392"/>
            </a:xfrm>
          </p:grpSpPr>
          <p:pic>
            <p:nvPicPr>
              <p:cNvPr id="36" name="Рисунок 35">
                <a:extLst>
                  <a:ext uri="{FF2B5EF4-FFF2-40B4-BE49-F238E27FC236}">
                    <a16:creationId xmlns:a16="http://schemas.microsoft.com/office/drawing/2014/main" id="{4E16110B-11E7-48A1-A7AB-F19E9481EE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69693" y="877877"/>
                <a:ext cx="816392" cy="816392"/>
              </a:xfrm>
              <a:prstGeom prst="rect">
                <a:avLst/>
              </a:prstGeom>
            </p:spPr>
          </p:pic>
          <p:cxnSp>
            <p:nvCxnSpPr>
              <p:cNvPr id="37" name="Прямая со стрелкой 36">
                <a:extLst>
                  <a:ext uri="{FF2B5EF4-FFF2-40B4-BE49-F238E27FC236}">
                    <a16:creationId xmlns:a16="http://schemas.microsoft.com/office/drawing/2014/main" id="{9BAC7322-B08D-4819-A0F3-2188F7A3775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4328714" y="1286073"/>
                <a:ext cx="2872484" cy="0"/>
              </a:xfrm>
              <a:prstGeom prst="straightConnector1">
                <a:avLst/>
              </a:prstGeom>
              <a:solidFill>
                <a:srgbClr val="00FF00">
                  <a:alpha val="75000"/>
                </a:srgbClr>
              </a:solidFill>
              <a:ln w="88900" cap="flat" cmpd="sng" algn="ctr">
                <a:solidFill>
                  <a:schemeClr val="accent6"/>
                </a:solidFill>
                <a:prstDash val="solid"/>
                <a:round/>
                <a:headEnd type="triangle" w="med" len="lg"/>
                <a:tailEnd type="triangle" w="med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5" name="Группа 4">
              <a:extLst>
                <a:ext uri="{FF2B5EF4-FFF2-40B4-BE49-F238E27FC236}">
                  <a16:creationId xmlns:a16="http://schemas.microsoft.com/office/drawing/2014/main" id="{AF39A612-AA17-420B-9361-A26590F6DF9D}"/>
                </a:ext>
              </a:extLst>
            </p:cNvPr>
            <p:cNvGrpSpPr/>
            <p:nvPr/>
          </p:nvGrpSpPr>
          <p:grpSpPr>
            <a:xfrm>
              <a:off x="4320877" y="3165002"/>
              <a:ext cx="888029" cy="1235541"/>
              <a:chOff x="4396606" y="3165002"/>
              <a:chExt cx="888029" cy="1235541"/>
            </a:xfrm>
          </p:grpSpPr>
          <p:pic>
            <p:nvPicPr>
              <p:cNvPr id="3" name="Рисунок 2">
                <a:extLst>
                  <a:ext uri="{FF2B5EF4-FFF2-40B4-BE49-F238E27FC236}">
                    <a16:creationId xmlns:a16="http://schemas.microsoft.com/office/drawing/2014/main" id="{F55A48CD-A4EC-4680-8080-57FA745CA4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96606" y="3584151"/>
                <a:ext cx="888029" cy="816392"/>
              </a:xfrm>
              <a:prstGeom prst="rect">
                <a:avLst/>
              </a:prstGeom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7816147-C3C3-42DF-8250-CBCF6A0FFC97}"/>
                  </a:ext>
                </a:extLst>
              </p:cNvPr>
              <p:cNvSpPr txBox="1"/>
              <p:nvPr/>
            </p:nvSpPr>
            <p:spPr>
              <a:xfrm>
                <a:off x="4526816" y="3165002"/>
                <a:ext cx="627608" cy="4154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ru-RU" b="0" dirty="0">
                    <a:solidFill>
                      <a:schemeClr val="tx1"/>
                    </a:solidFill>
                  </a:rPr>
                  <a:t>Бот</a:t>
                </a: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B34212C-9B5B-464D-8E1F-94EEC16A0A45}"/>
                </a:ext>
              </a:extLst>
            </p:cNvPr>
            <p:cNvSpPr txBox="1"/>
            <p:nvPr/>
          </p:nvSpPr>
          <p:spPr>
            <a:xfrm>
              <a:off x="9001397" y="3784598"/>
              <a:ext cx="1973106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b="0" dirty="0">
                  <a:solidFill>
                    <a:schemeClr val="tx1"/>
                  </a:solidFill>
                </a:rPr>
                <a:t>Пользователь</a:t>
              </a:r>
            </a:p>
          </p:txBody>
        </p:sp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7EBEEFE5-B7F0-44C6-9B8B-EB3424C86663}"/>
              </a:ext>
            </a:extLst>
          </p:cNvPr>
          <p:cNvGrpSpPr/>
          <p:nvPr/>
        </p:nvGrpSpPr>
        <p:grpSpPr>
          <a:xfrm>
            <a:off x="4320877" y="3156674"/>
            <a:ext cx="6832376" cy="1235541"/>
            <a:chOff x="4320877" y="3165002"/>
            <a:chExt cx="6832376" cy="1235541"/>
          </a:xfrm>
        </p:grpSpPr>
        <p:grpSp>
          <p:nvGrpSpPr>
            <p:cNvPr id="13" name="Группа 12">
              <a:extLst>
                <a:ext uri="{FF2B5EF4-FFF2-40B4-BE49-F238E27FC236}">
                  <a16:creationId xmlns:a16="http://schemas.microsoft.com/office/drawing/2014/main" id="{E683B64F-1F4A-435C-B2C7-6C30150E39B9}"/>
                </a:ext>
              </a:extLst>
            </p:cNvPr>
            <p:cNvGrpSpPr/>
            <p:nvPr/>
          </p:nvGrpSpPr>
          <p:grpSpPr>
            <a:xfrm>
              <a:off x="5256981" y="3584151"/>
              <a:ext cx="3757371" cy="816392"/>
              <a:chOff x="4328714" y="877877"/>
              <a:chExt cx="3757371" cy="816392"/>
            </a:xfrm>
          </p:grpSpPr>
          <p:pic>
            <p:nvPicPr>
              <p:cNvPr id="19" name="Рисунок 18">
                <a:extLst>
                  <a:ext uri="{FF2B5EF4-FFF2-40B4-BE49-F238E27FC236}">
                    <a16:creationId xmlns:a16="http://schemas.microsoft.com/office/drawing/2014/main" id="{859746FD-A8AA-4224-B4F0-4B2A3D6B58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69693" y="877877"/>
                <a:ext cx="816392" cy="816392"/>
              </a:xfrm>
              <a:prstGeom prst="rect">
                <a:avLst/>
              </a:prstGeom>
            </p:spPr>
          </p:pic>
          <p:cxnSp>
            <p:nvCxnSpPr>
              <p:cNvPr id="20" name="Прямая со стрелкой 19">
                <a:extLst>
                  <a:ext uri="{FF2B5EF4-FFF2-40B4-BE49-F238E27FC236}">
                    <a16:creationId xmlns:a16="http://schemas.microsoft.com/office/drawing/2014/main" id="{B1AFA441-4387-4D3F-9A92-D6E61425AA1F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4328714" y="1286073"/>
                <a:ext cx="2872484" cy="0"/>
              </a:xfrm>
              <a:prstGeom prst="straightConnector1">
                <a:avLst/>
              </a:prstGeom>
              <a:solidFill>
                <a:srgbClr val="00FF00">
                  <a:alpha val="75000"/>
                </a:srgbClr>
              </a:solidFill>
              <a:ln w="88900" cap="flat" cmpd="sng" algn="ctr">
                <a:solidFill>
                  <a:schemeClr val="accent6"/>
                </a:solidFill>
                <a:prstDash val="solid"/>
                <a:round/>
                <a:headEnd type="triangle" w="med" len="lg"/>
                <a:tailEnd type="triangle" w="med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14" name="Группа 13">
              <a:extLst>
                <a:ext uri="{FF2B5EF4-FFF2-40B4-BE49-F238E27FC236}">
                  <a16:creationId xmlns:a16="http://schemas.microsoft.com/office/drawing/2014/main" id="{A08CD695-903F-4B90-8466-9FB65CEABEEA}"/>
                </a:ext>
              </a:extLst>
            </p:cNvPr>
            <p:cNvGrpSpPr/>
            <p:nvPr/>
          </p:nvGrpSpPr>
          <p:grpSpPr>
            <a:xfrm>
              <a:off x="4320877" y="3165002"/>
              <a:ext cx="888029" cy="1235541"/>
              <a:chOff x="4396606" y="3165002"/>
              <a:chExt cx="888029" cy="1235541"/>
            </a:xfrm>
          </p:grpSpPr>
          <p:pic>
            <p:nvPicPr>
              <p:cNvPr id="17" name="Рисунок 16">
                <a:extLst>
                  <a:ext uri="{FF2B5EF4-FFF2-40B4-BE49-F238E27FC236}">
                    <a16:creationId xmlns:a16="http://schemas.microsoft.com/office/drawing/2014/main" id="{0C3EA16B-1151-4574-B517-DCDB62D7F3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96606" y="3584151"/>
                <a:ext cx="888029" cy="816392"/>
              </a:xfrm>
              <a:prstGeom prst="rect">
                <a:avLst/>
              </a:prstGeom>
            </p:spPr>
          </p:pic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E2BCA77-BDB3-4112-AEAE-24789EE6F36C}"/>
                  </a:ext>
                </a:extLst>
              </p:cNvPr>
              <p:cNvSpPr txBox="1"/>
              <p:nvPr/>
            </p:nvSpPr>
            <p:spPr>
              <a:xfrm>
                <a:off x="4526816" y="3165002"/>
                <a:ext cx="627608" cy="4154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ru-RU" b="0" dirty="0">
                    <a:solidFill>
                      <a:schemeClr val="tx1"/>
                    </a:solidFill>
                  </a:rPr>
                  <a:t>Бот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901C63D-FB42-42FB-B854-94ACEE4118A3}"/>
                </a:ext>
              </a:extLst>
            </p:cNvPr>
            <p:cNvSpPr txBox="1"/>
            <p:nvPr/>
          </p:nvSpPr>
          <p:spPr>
            <a:xfrm>
              <a:off x="9001396" y="3784598"/>
              <a:ext cx="2151857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b="0" dirty="0">
                  <a:solidFill>
                    <a:schemeClr val="tx1"/>
                  </a:solidFill>
                </a:rPr>
                <a:t>Пользователь 2</a:t>
              </a:r>
            </a:p>
          </p:txBody>
        </p: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9D157997-7EBC-4509-810D-2DB7E6C4F118}"/>
              </a:ext>
            </a:extLst>
          </p:cNvPr>
          <p:cNvGrpSpPr/>
          <p:nvPr/>
        </p:nvGrpSpPr>
        <p:grpSpPr>
          <a:xfrm>
            <a:off x="4320877" y="4452818"/>
            <a:ext cx="6832376" cy="1235541"/>
            <a:chOff x="4320877" y="3165002"/>
            <a:chExt cx="6832376" cy="1235541"/>
          </a:xfrm>
        </p:grpSpPr>
        <p:grpSp>
          <p:nvGrpSpPr>
            <p:cNvPr id="22" name="Группа 21">
              <a:extLst>
                <a:ext uri="{FF2B5EF4-FFF2-40B4-BE49-F238E27FC236}">
                  <a16:creationId xmlns:a16="http://schemas.microsoft.com/office/drawing/2014/main" id="{81898162-8441-45D1-BFB3-F7953250FAE3}"/>
                </a:ext>
              </a:extLst>
            </p:cNvPr>
            <p:cNvGrpSpPr/>
            <p:nvPr/>
          </p:nvGrpSpPr>
          <p:grpSpPr>
            <a:xfrm>
              <a:off x="5256981" y="3584151"/>
              <a:ext cx="3757371" cy="816392"/>
              <a:chOff x="4328714" y="877877"/>
              <a:chExt cx="3757371" cy="816392"/>
            </a:xfrm>
          </p:grpSpPr>
          <p:pic>
            <p:nvPicPr>
              <p:cNvPr id="28" name="Рисунок 27">
                <a:extLst>
                  <a:ext uri="{FF2B5EF4-FFF2-40B4-BE49-F238E27FC236}">
                    <a16:creationId xmlns:a16="http://schemas.microsoft.com/office/drawing/2014/main" id="{0F75B858-BBA6-4B4C-AEE8-9121605D6C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69693" y="877877"/>
                <a:ext cx="816392" cy="816392"/>
              </a:xfrm>
              <a:prstGeom prst="rect">
                <a:avLst/>
              </a:prstGeom>
            </p:spPr>
          </p:pic>
          <p:cxnSp>
            <p:nvCxnSpPr>
              <p:cNvPr id="29" name="Прямая со стрелкой 28">
                <a:extLst>
                  <a:ext uri="{FF2B5EF4-FFF2-40B4-BE49-F238E27FC236}">
                    <a16:creationId xmlns:a16="http://schemas.microsoft.com/office/drawing/2014/main" id="{E93EA004-3F9E-4A68-B417-96AAF7446CFA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4328714" y="1286073"/>
                <a:ext cx="2872484" cy="0"/>
              </a:xfrm>
              <a:prstGeom prst="straightConnector1">
                <a:avLst/>
              </a:prstGeom>
              <a:solidFill>
                <a:srgbClr val="00FF00">
                  <a:alpha val="75000"/>
                </a:srgbClr>
              </a:solidFill>
              <a:ln w="88900" cap="flat" cmpd="sng" algn="ctr">
                <a:solidFill>
                  <a:schemeClr val="accent6"/>
                </a:solidFill>
                <a:prstDash val="solid"/>
                <a:round/>
                <a:headEnd type="triangle" w="med" len="lg"/>
                <a:tailEnd type="triangle" w="med" len="lg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23" name="Группа 22">
              <a:extLst>
                <a:ext uri="{FF2B5EF4-FFF2-40B4-BE49-F238E27FC236}">
                  <a16:creationId xmlns:a16="http://schemas.microsoft.com/office/drawing/2014/main" id="{EB1A0FC0-56F2-4F14-87EF-CA0AE6DBFE5A}"/>
                </a:ext>
              </a:extLst>
            </p:cNvPr>
            <p:cNvGrpSpPr/>
            <p:nvPr/>
          </p:nvGrpSpPr>
          <p:grpSpPr>
            <a:xfrm>
              <a:off x="4320877" y="3165002"/>
              <a:ext cx="888029" cy="1235541"/>
              <a:chOff x="4396606" y="3165002"/>
              <a:chExt cx="888029" cy="1235541"/>
            </a:xfrm>
          </p:grpSpPr>
          <p:pic>
            <p:nvPicPr>
              <p:cNvPr id="25" name="Рисунок 24">
                <a:extLst>
                  <a:ext uri="{FF2B5EF4-FFF2-40B4-BE49-F238E27FC236}">
                    <a16:creationId xmlns:a16="http://schemas.microsoft.com/office/drawing/2014/main" id="{C720EC35-CE54-4A40-A495-752CA544F5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96606" y="3584151"/>
                <a:ext cx="888029" cy="816392"/>
              </a:xfrm>
              <a:prstGeom prst="rect">
                <a:avLst/>
              </a:prstGeom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4810420B-A937-4E66-813F-56FD2967AA95}"/>
                  </a:ext>
                </a:extLst>
              </p:cNvPr>
              <p:cNvSpPr txBox="1"/>
              <p:nvPr/>
            </p:nvSpPr>
            <p:spPr>
              <a:xfrm>
                <a:off x="4526816" y="3165002"/>
                <a:ext cx="627608" cy="4154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ru-RU" b="0" dirty="0">
                    <a:solidFill>
                      <a:schemeClr val="tx1"/>
                    </a:solidFill>
                  </a:rPr>
                  <a:t>Бот</a:t>
                </a:r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DA2B246-907C-4323-8F84-88D9861B6BE7}"/>
                </a:ext>
              </a:extLst>
            </p:cNvPr>
            <p:cNvSpPr txBox="1"/>
            <p:nvPr/>
          </p:nvSpPr>
          <p:spPr>
            <a:xfrm>
              <a:off x="9001396" y="3784598"/>
              <a:ext cx="2151857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b="0" dirty="0">
                  <a:solidFill>
                    <a:schemeClr val="tx1"/>
                  </a:solidFill>
                </a:rPr>
                <a:t>Пользователь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64666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495E-6 -2.45958E-6 L -0.00124 -0.21705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" y="-108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2">
            <a:extLst>
              <a:ext uri="{FF2B5EF4-FFF2-40B4-BE49-F238E27FC236}">
                <a16:creationId xmlns:a16="http://schemas.microsoft.com/office/drawing/2014/main" id="{973A5E67-D7EE-439F-AFB1-713B28F046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728589" y="57498"/>
            <a:ext cx="8893175" cy="1022350"/>
          </a:xfrm>
        </p:spPr>
        <p:txBody>
          <a:bodyPr/>
          <a:lstStyle/>
          <a:p>
            <a:r>
              <a:rPr lang="ru-RU" altLang="ru-RU" dirty="0"/>
              <a:t>Интеграция с </a:t>
            </a:r>
            <a:r>
              <a:rPr lang="en-US" altLang="ru-RU" dirty="0"/>
              <a:t>Telegram</a:t>
            </a:r>
            <a:endParaRPr lang="ru-RU" altLang="ru-RU" dirty="0"/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E0FA560D-2621-42ED-ABD6-1360BD809484}"/>
              </a:ext>
            </a:extLst>
          </p:cNvPr>
          <p:cNvGrpSpPr/>
          <p:nvPr/>
        </p:nvGrpSpPr>
        <p:grpSpPr>
          <a:xfrm>
            <a:off x="216421" y="1439887"/>
            <a:ext cx="5661100" cy="3960440"/>
            <a:chOff x="216421" y="1439887"/>
            <a:chExt cx="5661100" cy="3960440"/>
          </a:xfrm>
        </p:grpSpPr>
        <p:pic>
          <p:nvPicPr>
            <p:cNvPr id="30" name="Рисунок 29">
              <a:extLst>
                <a:ext uri="{FF2B5EF4-FFF2-40B4-BE49-F238E27FC236}">
                  <a16:creationId xmlns:a16="http://schemas.microsoft.com/office/drawing/2014/main" id="{BFF313E3-DFB4-4359-AEBF-2106CB27DC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6421" y="1439887"/>
              <a:ext cx="5661100" cy="39604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E51D6F9-059C-4674-8BD8-F26FDADB179F}"/>
                </a:ext>
              </a:extLst>
            </p:cNvPr>
            <p:cNvSpPr txBox="1"/>
            <p:nvPr/>
          </p:nvSpPr>
          <p:spPr>
            <a:xfrm>
              <a:off x="3240757" y="5138717"/>
              <a:ext cx="699230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ru-RU" sz="1100" b="0" dirty="0">
                  <a:solidFill>
                    <a:schemeClr val="tx1"/>
                  </a:solidFill>
                </a:rPr>
                <a:t>Привет!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9637D41-8A54-4CD1-8191-5DAFD58E1686}"/>
                </a:ext>
              </a:extLst>
            </p:cNvPr>
            <p:cNvSpPr txBox="1"/>
            <p:nvPr/>
          </p:nvSpPr>
          <p:spPr>
            <a:xfrm>
              <a:off x="3304069" y="1943943"/>
              <a:ext cx="221708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solidFill>
                    <a:srgbClr val="FF3300"/>
                  </a:solidFill>
                </a:rPr>
                <a:t>Пользователь 1</a:t>
              </a:r>
            </a:p>
          </p:txBody>
        </p:sp>
      </p:grpSp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F24C62E0-711A-42AF-B5F2-5487F8E8E07A}"/>
              </a:ext>
            </a:extLst>
          </p:cNvPr>
          <p:cNvGrpSpPr/>
          <p:nvPr/>
        </p:nvGrpSpPr>
        <p:grpSpPr>
          <a:xfrm>
            <a:off x="2626734" y="1749474"/>
            <a:ext cx="5661100" cy="3960440"/>
            <a:chOff x="216421" y="1439887"/>
            <a:chExt cx="5661100" cy="3960440"/>
          </a:xfrm>
        </p:grpSpPr>
        <p:pic>
          <p:nvPicPr>
            <p:cNvPr id="38" name="Рисунок 37">
              <a:extLst>
                <a:ext uri="{FF2B5EF4-FFF2-40B4-BE49-F238E27FC236}">
                  <a16:creationId xmlns:a16="http://schemas.microsoft.com/office/drawing/2014/main" id="{82FDE069-3502-4BB1-8837-E9F75FC33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6421" y="1439887"/>
              <a:ext cx="5661100" cy="396044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D36C3D4-6C76-404A-A775-C2E080CBFE8A}"/>
                </a:ext>
              </a:extLst>
            </p:cNvPr>
            <p:cNvSpPr txBox="1"/>
            <p:nvPr/>
          </p:nvSpPr>
          <p:spPr>
            <a:xfrm>
              <a:off x="3240757" y="5138717"/>
              <a:ext cx="1124026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ru-RU" sz="1100" b="0" dirty="0">
                  <a:solidFill>
                    <a:schemeClr val="tx1"/>
                  </a:solidFill>
                </a:rPr>
                <a:t>Здравствуйте!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2D37D6A-97F6-4DB7-A233-DA20998633D9}"/>
                </a:ext>
              </a:extLst>
            </p:cNvPr>
            <p:cNvSpPr txBox="1"/>
            <p:nvPr/>
          </p:nvSpPr>
          <p:spPr>
            <a:xfrm>
              <a:off x="3304069" y="1943943"/>
              <a:ext cx="221708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solidFill>
                    <a:srgbClr val="FF3300"/>
                  </a:solidFill>
                </a:rPr>
                <a:t>Пользователь 2</a:t>
              </a:r>
            </a:p>
          </p:txBody>
        </p:sp>
      </p:grp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700F5642-96A4-4A33-BB74-7A5A2711894D}"/>
              </a:ext>
            </a:extLst>
          </p:cNvPr>
          <p:cNvGrpSpPr/>
          <p:nvPr/>
        </p:nvGrpSpPr>
        <p:grpSpPr>
          <a:xfrm>
            <a:off x="4522850" y="2488069"/>
            <a:ext cx="5661100" cy="3960440"/>
            <a:chOff x="216421" y="1439887"/>
            <a:chExt cx="5661100" cy="3960440"/>
          </a:xfrm>
        </p:grpSpPr>
        <p:pic>
          <p:nvPicPr>
            <p:cNvPr id="42" name="Рисунок 41">
              <a:extLst>
                <a:ext uri="{FF2B5EF4-FFF2-40B4-BE49-F238E27FC236}">
                  <a16:creationId xmlns:a16="http://schemas.microsoft.com/office/drawing/2014/main" id="{8A22DE85-872E-4CEE-A341-1307839C24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6421" y="1439887"/>
              <a:ext cx="5661100" cy="3960440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9DA1251-11B8-464B-BCF1-D0209142D6AD}"/>
                </a:ext>
              </a:extLst>
            </p:cNvPr>
            <p:cNvSpPr txBox="1"/>
            <p:nvPr/>
          </p:nvSpPr>
          <p:spPr>
            <a:xfrm>
              <a:off x="3240757" y="5138717"/>
              <a:ext cx="108715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ru-RU" sz="1100" b="0" dirty="0">
                  <a:solidFill>
                    <a:schemeClr val="tx1"/>
                  </a:solidFill>
                </a:rPr>
                <a:t>Добрый день!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DC10C83-B578-4B19-8F77-45CA8E35CFBA}"/>
                </a:ext>
              </a:extLst>
            </p:cNvPr>
            <p:cNvSpPr txBox="1"/>
            <p:nvPr/>
          </p:nvSpPr>
          <p:spPr>
            <a:xfrm>
              <a:off x="3304069" y="1943943"/>
              <a:ext cx="221708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000" dirty="0">
                  <a:solidFill>
                    <a:srgbClr val="FF3300"/>
                  </a:solidFill>
                </a:rPr>
                <a:t>Пользователь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05037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3B122D-1A98-4115-B88B-5F391F736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DEMO</a:t>
            </a:r>
            <a:endParaRPr lang="ru-RU" b="1" dirty="0"/>
          </a:p>
        </p:txBody>
      </p:sp>
      <p:pic>
        <p:nvPicPr>
          <p:cNvPr id="3" name="Telegram">
            <a:hlinkClick r:id="" action="ppaction://media"/>
            <a:extLst>
              <a:ext uri="{FF2B5EF4-FFF2-40B4-BE49-F238E27FC236}">
                <a16:creationId xmlns:a16="http://schemas.microsoft.com/office/drawing/2014/main" id="{AA4857F1-4320-4AA9-8CEA-3F0474B9D81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624" y="-9710"/>
            <a:ext cx="11537957" cy="6489885"/>
          </a:xfrm>
        </p:spPr>
      </p:pic>
    </p:spTree>
    <p:extLst>
      <p:ext uri="{BB962C8B-B14F-4D97-AF65-F5344CB8AC3E}">
        <p14:creationId xmlns:p14="http://schemas.microsoft.com/office/powerpoint/2010/main" val="1186015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6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12973667-BA01-4C8F-BC4D-8584607FB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421" y="2736031"/>
            <a:ext cx="4007492" cy="2380938"/>
          </a:xfrm>
          <a:prstGeom prst="rect">
            <a:avLst/>
          </a:prstGeom>
          <a:ln>
            <a:solidFill>
              <a:schemeClr val="accent6"/>
            </a:solidFill>
          </a:ln>
        </p:spPr>
      </p:pic>
      <p:grpSp>
        <p:nvGrpSpPr>
          <p:cNvPr id="9217" name="Группа 9216">
            <a:extLst>
              <a:ext uri="{FF2B5EF4-FFF2-40B4-BE49-F238E27FC236}">
                <a16:creationId xmlns:a16="http://schemas.microsoft.com/office/drawing/2014/main" id="{EF8D141E-5517-47DD-B492-A07268A3E9FD}"/>
              </a:ext>
            </a:extLst>
          </p:cNvPr>
          <p:cNvGrpSpPr/>
          <p:nvPr/>
        </p:nvGrpSpPr>
        <p:grpSpPr>
          <a:xfrm>
            <a:off x="4314824" y="3600127"/>
            <a:ext cx="3720703" cy="816392"/>
            <a:chOff x="4361636" y="2882175"/>
            <a:chExt cx="3720703" cy="816392"/>
          </a:xfrm>
        </p:grpSpPr>
        <p:pic>
          <p:nvPicPr>
            <p:cNvPr id="27" name="Рисунок 26">
              <a:extLst>
                <a:ext uri="{FF2B5EF4-FFF2-40B4-BE49-F238E27FC236}">
                  <a16:creationId xmlns:a16="http://schemas.microsoft.com/office/drawing/2014/main" id="{0187C649-0C22-4C2F-8E3F-892BDFA6DE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36394" y="2882175"/>
              <a:ext cx="945945" cy="816392"/>
            </a:xfrm>
            <a:prstGeom prst="rect">
              <a:avLst/>
            </a:prstGeom>
          </p:spPr>
        </p:pic>
        <p:cxnSp>
          <p:nvCxnSpPr>
            <p:cNvPr id="29" name="Прямая со стрелкой 28">
              <a:extLst>
                <a:ext uri="{FF2B5EF4-FFF2-40B4-BE49-F238E27FC236}">
                  <a16:creationId xmlns:a16="http://schemas.microsoft.com/office/drawing/2014/main" id="{19E5A0B7-1B86-4670-A2E4-3C4526D9603A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361636" y="3290371"/>
              <a:ext cx="2774758" cy="0"/>
            </a:xfrm>
            <a:prstGeom prst="straightConnector1">
              <a:avLst/>
            </a:prstGeom>
            <a:solidFill>
              <a:srgbClr val="00FF00">
                <a:alpha val="75000"/>
              </a:srgbClr>
            </a:solidFill>
            <a:ln w="88900" cap="flat" cmpd="sng" algn="ctr">
              <a:solidFill>
                <a:schemeClr val="accent6"/>
              </a:solidFill>
              <a:prstDash val="solid"/>
              <a:round/>
              <a:headEnd type="triangle" w="med" len="lg"/>
              <a:tailEnd type="triangl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sp>
        <p:nvSpPr>
          <p:cNvPr id="16" name="Rectangle 2">
            <a:extLst>
              <a:ext uri="{FF2B5EF4-FFF2-40B4-BE49-F238E27FC236}">
                <a16:creationId xmlns:a16="http://schemas.microsoft.com/office/drawing/2014/main" id="{973A5E67-D7EE-439F-AFB1-713B28F046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728589" y="107950"/>
            <a:ext cx="8893175" cy="1022350"/>
          </a:xfrm>
        </p:spPr>
        <p:txBody>
          <a:bodyPr/>
          <a:lstStyle/>
          <a:p>
            <a:r>
              <a:rPr lang="ru-RU" altLang="ru-RU" dirty="0"/>
              <a:t>Интеграция с ВКонтакте</a:t>
            </a: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C53B0676-3BD4-446B-84BC-ACF6BBC1D7B6}"/>
              </a:ext>
            </a:extLst>
          </p:cNvPr>
          <p:cNvGrpSpPr/>
          <p:nvPr/>
        </p:nvGrpSpPr>
        <p:grpSpPr>
          <a:xfrm>
            <a:off x="4314742" y="3285752"/>
            <a:ext cx="1374287" cy="1034455"/>
            <a:chOff x="5488032" y="2061480"/>
            <a:chExt cx="1374287" cy="1034455"/>
          </a:xfrm>
        </p:grpSpPr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ACDFE3E8-7BBE-4CFE-AC12-2C4ACE490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15272" y="2376127"/>
              <a:ext cx="719808" cy="719808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6878955-9D4D-47C5-90B1-E370201C52D3}"/>
                </a:ext>
              </a:extLst>
            </p:cNvPr>
            <p:cNvSpPr txBox="1"/>
            <p:nvPr/>
          </p:nvSpPr>
          <p:spPr>
            <a:xfrm>
              <a:off x="5488032" y="2061480"/>
              <a:ext cx="137428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600" b="0" dirty="0">
                  <a:solidFill>
                    <a:schemeClr val="tx1"/>
                  </a:solidFill>
                </a:rPr>
                <a:t>Сообщество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1063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9647E-7 6.7124E-7 L 0.10774 6.7124E-7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92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8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7F7C06-9ED1-4C50-8640-22A5F3775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DEMO</a:t>
            </a:r>
            <a:endParaRPr lang="ru-RU" b="1" dirty="0"/>
          </a:p>
        </p:txBody>
      </p:sp>
      <p:pic>
        <p:nvPicPr>
          <p:cNvPr id="6" name="VK">
            <a:hlinkClick r:id="" action="ppaction://media"/>
            <a:extLst>
              <a:ext uri="{FF2B5EF4-FFF2-40B4-BE49-F238E27FC236}">
                <a16:creationId xmlns:a16="http://schemas.microsoft.com/office/drawing/2014/main" id="{6E2D990E-B35F-4D9C-9298-374AD1BF180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1522075" cy="6480952"/>
          </a:xfrm>
        </p:spPr>
      </p:pic>
    </p:spTree>
    <p:extLst>
      <p:ext uri="{BB962C8B-B14F-4D97-AF65-F5344CB8AC3E}">
        <p14:creationId xmlns:p14="http://schemas.microsoft.com/office/powerpoint/2010/main" val="3202400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89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3_Специальное оформление">
  <a:themeElements>
    <a:clrScheme name="3_Специальное оформление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Специальное оформление">
      <a:majorFont>
        <a:latin typeface="Futura PT Demi"/>
        <a:ea typeface=""/>
        <a:cs typeface=""/>
      </a:majorFont>
      <a:minorFont>
        <a:latin typeface="Futura PT Demi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FF00">
            <a:alpha val="75000"/>
          </a:srgbClr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0000" tIns="46800" rIns="90000" bIns="46800" numCol="1" anchor="t" anchorCtr="0" compatLnSpc="1">
        <a:prstTxWarp prst="textNoShape">
          <a:avLst/>
        </a:prstTxWarp>
        <a:spAutoFit/>
      </a:bodyPr>
      <a:lstStyle>
        <a:defPPr marL="381000" marR="0" indent="-381000" algn="l" defTabSz="914400" rtl="0" eaLnBrk="1" fontAlgn="base" latinLnBrk="0" hangingPunct="1">
          <a:lnSpc>
            <a:spcPct val="85000"/>
          </a:lnSpc>
          <a:spcBef>
            <a:spcPct val="50000"/>
          </a:spcBef>
          <a:spcAft>
            <a:spcPct val="0"/>
          </a:spcAft>
          <a:buClrTx/>
          <a:buSzPct val="120000"/>
          <a:buFontTx/>
          <a:buBlip>
            <a:blip xmlns:r="http://schemas.openxmlformats.org/officeDocument/2006/relationships" r:embed="rId1"/>
          </a:buBlip>
          <a:tabLst/>
          <a:defRPr kumimoji="0" lang="en-US" altLang="ru-RU" sz="2100" b="0" i="0" u="none" strike="noStrike" cap="none" normalizeH="0" baseline="0" smtClean="0">
            <a:ln>
              <a:noFill/>
            </a:ln>
            <a:solidFill>
              <a:srgbClr val="006600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FF00">
            <a:alpha val="75000"/>
          </a:srgbClr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0000" tIns="46800" rIns="90000" bIns="46800" numCol="1" anchor="t" anchorCtr="0" compatLnSpc="1">
        <a:prstTxWarp prst="textNoShape">
          <a:avLst/>
        </a:prstTxWarp>
        <a:spAutoFit/>
      </a:bodyPr>
      <a:lstStyle>
        <a:defPPr marL="381000" marR="0" indent="-381000" algn="l" defTabSz="914400" rtl="0" eaLnBrk="1" fontAlgn="base" latinLnBrk="0" hangingPunct="1">
          <a:lnSpc>
            <a:spcPct val="85000"/>
          </a:lnSpc>
          <a:spcBef>
            <a:spcPct val="50000"/>
          </a:spcBef>
          <a:spcAft>
            <a:spcPct val="0"/>
          </a:spcAft>
          <a:buClrTx/>
          <a:buSzPct val="120000"/>
          <a:buFontTx/>
          <a:buBlip>
            <a:blip xmlns:r="http://schemas.openxmlformats.org/officeDocument/2006/relationships" r:embed="rId1"/>
          </a:buBlip>
          <a:tabLst/>
          <a:defRPr kumimoji="0" lang="en-US" altLang="ru-RU" sz="2100" b="0" i="0" u="none" strike="noStrike" cap="none" normalizeH="0" baseline="0" smtClean="0">
            <a:ln>
              <a:noFill/>
            </a:ln>
            <a:solidFill>
              <a:srgbClr val="006600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3_Специальное оформление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Специальное оформление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Специальное оформление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Специальное оформление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Специальное оформление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Специальное оформление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Специальное оформление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Специальное оформление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Специальное оформление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Специальное оформление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Специальное оформление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Специальное оформление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Специальное оформление">
  <a:themeElements>
    <a:clrScheme name="4_Специальное оформление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4_Специальное оформление">
      <a:majorFont>
        <a:latin typeface="Futura PT Demi"/>
        <a:ea typeface=""/>
        <a:cs typeface=""/>
      </a:majorFont>
      <a:minorFont>
        <a:latin typeface="Futura PT Demi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FF00">
            <a:alpha val="75000"/>
          </a:srgbClr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0000" tIns="46800" rIns="90000" bIns="46800" numCol="1" anchor="t" anchorCtr="0" compatLnSpc="1">
        <a:prstTxWarp prst="textNoShape">
          <a:avLst/>
        </a:prstTxWarp>
        <a:spAutoFit/>
      </a:bodyPr>
      <a:lstStyle>
        <a:defPPr marL="381000" marR="0" indent="-381000" algn="l" defTabSz="914400" rtl="0" eaLnBrk="1" fontAlgn="base" latinLnBrk="0" hangingPunct="1">
          <a:lnSpc>
            <a:spcPct val="85000"/>
          </a:lnSpc>
          <a:spcBef>
            <a:spcPct val="50000"/>
          </a:spcBef>
          <a:spcAft>
            <a:spcPct val="0"/>
          </a:spcAft>
          <a:buClrTx/>
          <a:buSzPct val="120000"/>
          <a:buFontTx/>
          <a:buBlip>
            <a:blip xmlns:r="http://schemas.openxmlformats.org/officeDocument/2006/relationships" r:embed="rId1"/>
          </a:buBlip>
          <a:tabLst/>
          <a:defRPr kumimoji="0" lang="en-US" altLang="ru-RU" sz="2100" b="0" i="0" u="none" strike="noStrike" cap="none" normalizeH="0" baseline="0" smtClean="0">
            <a:ln>
              <a:noFill/>
            </a:ln>
            <a:solidFill>
              <a:srgbClr val="006600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FF00">
            <a:alpha val="75000"/>
          </a:srgbClr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0000" tIns="46800" rIns="90000" bIns="46800" numCol="1" anchor="t" anchorCtr="0" compatLnSpc="1">
        <a:prstTxWarp prst="textNoShape">
          <a:avLst/>
        </a:prstTxWarp>
        <a:spAutoFit/>
      </a:bodyPr>
      <a:lstStyle>
        <a:defPPr marL="381000" marR="0" indent="-381000" algn="l" defTabSz="914400" rtl="0" eaLnBrk="1" fontAlgn="base" latinLnBrk="0" hangingPunct="1">
          <a:lnSpc>
            <a:spcPct val="85000"/>
          </a:lnSpc>
          <a:spcBef>
            <a:spcPct val="50000"/>
          </a:spcBef>
          <a:spcAft>
            <a:spcPct val="0"/>
          </a:spcAft>
          <a:buClrTx/>
          <a:buSzPct val="120000"/>
          <a:buFontTx/>
          <a:buBlip>
            <a:blip xmlns:r="http://schemas.openxmlformats.org/officeDocument/2006/relationships" r:embed="rId1"/>
          </a:buBlip>
          <a:tabLst/>
          <a:defRPr kumimoji="0" lang="en-US" altLang="ru-RU" sz="2100" b="0" i="0" u="none" strike="noStrike" cap="none" normalizeH="0" baseline="0" smtClean="0">
            <a:ln>
              <a:noFill/>
            </a:ln>
            <a:solidFill>
              <a:srgbClr val="006600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4_Специальное оформление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Специальное оформление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Специальное оформление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Специальное оформление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Специальное оформление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Специальное оформление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Специальное оформление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Специальное оформление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Специальное оформление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Специальное оформление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Специальное оформление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Специальное оформление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81705</TotalTime>
  <Words>415</Words>
  <Application>Microsoft Office PowerPoint</Application>
  <PresentationFormat>Произвольный</PresentationFormat>
  <Paragraphs>118</Paragraphs>
  <Slides>32</Slides>
  <Notes>2</Notes>
  <HiddenSlides>0</HiddenSlides>
  <MMClips>8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32</vt:i4>
      </vt:variant>
    </vt:vector>
  </HeadingPairs>
  <TitlesOfParts>
    <vt:vector size="38" baseType="lpstr">
      <vt:lpstr>Arial</vt:lpstr>
      <vt:lpstr>Courier New</vt:lpstr>
      <vt:lpstr>Futura PT Demi</vt:lpstr>
      <vt:lpstr>Times New Roman</vt:lpstr>
      <vt:lpstr>3_Специальное оформление</vt:lpstr>
      <vt:lpstr>4_Специальное оформление</vt:lpstr>
      <vt:lpstr>Интеграция  Системы взаимодействия с внешними системами</vt:lpstr>
      <vt:lpstr>Интеграции</vt:lpstr>
      <vt:lpstr>Интеграция с Telegram</vt:lpstr>
      <vt:lpstr>Интеграция с Telegram</vt:lpstr>
      <vt:lpstr>Интеграция с Telegram</vt:lpstr>
      <vt:lpstr>Интеграция с Telegram</vt:lpstr>
      <vt:lpstr>DEMO</vt:lpstr>
      <vt:lpstr>Интеграция с ВКонтакте</vt:lpstr>
      <vt:lpstr>DEMO</vt:lpstr>
      <vt:lpstr>ВНЕШНИЕ ПОЛЬЗОВАТЕЛИ</vt:lpstr>
      <vt:lpstr>Презентация PowerPoint</vt:lpstr>
      <vt:lpstr>Интеграция с внешним миром</vt:lpstr>
      <vt:lpstr>Интеграция через HTTP POST запросы</vt:lpstr>
      <vt:lpstr>Интеграция через HTTP POST запросы</vt:lpstr>
      <vt:lpstr>Интеграция через HTTP POST запросы</vt:lpstr>
      <vt:lpstr>Интеграция через HTTP POST запросы</vt:lpstr>
      <vt:lpstr>Презентация PowerPoint</vt:lpstr>
      <vt:lpstr>Презентация PowerPoint</vt:lpstr>
      <vt:lpstr>CORS policy</vt:lpstr>
      <vt:lpstr>Презентация PowerPoint</vt:lpstr>
      <vt:lpstr>Презентация PowerPoint</vt:lpstr>
      <vt:lpstr>Презентация PowerPoint</vt:lpstr>
      <vt:lpstr>Интеграция с WhatsApp</vt:lpstr>
      <vt:lpstr>Интеграция с WhatsApp</vt:lpstr>
      <vt:lpstr>Презентация PowerPoint</vt:lpstr>
      <vt:lpstr>Презентация PowerPoint</vt:lpstr>
      <vt:lpstr>Презентация PowerPoint</vt:lpstr>
      <vt:lpstr>Встраиваемый чат (8.3.23)</vt:lpstr>
      <vt:lpstr>ДЕМО</vt:lpstr>
      <vt:lpstr>ВНЕШНИЕ ИНТЕГРАЦИИ ИНТЕРАКТИВНОЕ ОБЩЕНИЕ</vt:lpstr>
      <vt:lpstr>ВНЕШНИЕ ИНТЕГРАЦИИ ИНТЕРАКТИВНОЕ ОБЩЕНИЕ</vt:lpstr>
      <vt:lpstr>Интеграция  Системы взаимодействия с внешними системами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Кузора Игорь Вячеславович</dc:creator>
  <cp:lastModifiedBy>user</cp:lastModifiedBy>
  <cp:revision>3400</cp:revision>
  <cp:lastPrinted>2015-05-12T12:08:53Z</cp:lastPrinted>
  <dcterms:created xsi:type="dcterms:W3CDTF">2004-06-25T18:36:23Z</dcterms:created>
  <dcterms:modified xsi:type="dcterms:W3CDTF">2022-12-06T08:17:19Z</dcterms:modified>
</cp:coreProperties>
</file>

<file path=docProps/thumbnail.jpeg>
</file>